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4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slide22.xml" ContentType="application/vnd.openxmlformats-officedocument.presentationml.slide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6.xml" ContentType="application/vnd.openxmlformats-officedocument.presentationml.slide+xml"/>
  <Override PartName="/docProps/custom.xml" ContentType="application/vnd.openxmlformats-officedocument.custom-properties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Layouts/slideLayout18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 strictFirstAndLastChars="0">
  <p:sldMasterIdLst>
    <p:sldMasterId id="2147483648" r:id="rId1"/>
    <p:sldMasterId id="2147483661" r:id="rId2"/>
  </p:sldMasterIdLst>
  <p:notesMasterIdLst>
    <p:notesMasterId r:id="rId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12192000" cy="6858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 /><Relationship Id="rId30" Type="http://schemas.openxmlformats.org/officeDocument/2006/relationships/tableStyles" Target="tableStyles.xml" /><Relationship Id="rId31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chemeClr val="lt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 hidden="0"/>
          <p:cNvSpPr txBox="1">
            <a:spLocks noGrp="1"/>
          </p:cNvSpPr>
          <p:nvPr isPhoto="0" userDrawn="0">
            <p:ph type="hdr" idx="2" hasCustomPrompt="0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4;n" hidden="0"/>
          <p:cNvSpPr txBox="1">
            <a:spLocks noGrp="1"/>
          </p:cNvSpPr>
          <p:nvPr isPhoto="0" userDrawn="0">
            <p:ph type="dt" idx="10" hasCustomPrompt="0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5;n" hidden="0"/>
          <p:cNvSpPr>
            <a:spLocks noChangeAspect="1" noGrp="1" noRot="1"/>
          </p:cNvSpPr>
          <p:nvPr isPhoto="0" userDrawn="0">
            <p:ph type="sldImg" idx="3" hasCustomPrompt="0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n" hidden="0"/>
          <p:cNvSpPr txBox="1">
            <a:spLocks noGrp="1"/>
          </p:cNvSpPr>
          <p:nvPr isPhoto="0" userDrawn="0">
            <p:ph type="ftr" idx="11" hasCustomPrompt="0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n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sv-S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/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" name="Google Shape;67;p1:notes" hidden="0"/>
          <p:cNvSpPr>
            <a:spLocks noChangeAspect="1" noGrp="1" noRot="1"/>
          </p:cNvSpPr>
          <p:nvPr isPhoto="0" userDrawn="0">
            <p:ph type="sldImg" idx="2" hasCustomPrompt="0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1:notes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sv-SE"/>
              <a:t>Customer owns and controls all data</a:t>
            </a:r>
            <a:endParaRPr/>
          </a:p>
        </p:txBody>
      </p:sp>
      <p:sp>
        <p:nvSpPr>
          <p:cNvPr id="69" name="Google Shape;69;p1:notes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sv-SE"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Title Slid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914400" y="1245268"/>
            <a:ext cx="10363200" cy="2264695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pic>
        <p:nvPicPr>
          <p:cNvPr id="6" name="Picture 4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9484242" y="154417"/>
            <a:ext cx="2486088" cy="765919"/>
          </a:xfrm>
          <a:prstGeom prst="rect">
            <a:avLst/>
          </a:prstGeom>
        </p:spPr>
      </p:pic>
      <p:pic>
        <p:nvPicPr>
          <p:cNvPr id="7" name="image5.png" hidden="0"/>
          <p:cNvPicPr/>
          <p:nvPr isPhoto="0" userDrawn="1"/>
        </p:nvPicPr>
        <p:blipFill>
          <a:blip r:embed="rId4"/>
          <a:stretch/>
        </p:blipFill>
        <p:spPr bwMode="auto">
          <a:xfrm>
            <a:off x="376682" y="92711"/>
            <a:ext cx="3000503" cy="10905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28B81FE-5AC3-4ADA-B5FF-5E405690E56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882B2DB7-EBAF-4F81-9FB0-0A11C0678469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1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1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28B81FE-5AC3-4ADA-B5FF-5E405690E56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882B2DB7-EBAF-4F81-9FB0-0A11C0678469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userDrawn="1">
  <p:cSld name="Brugerdefineret layou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seneco08.mp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Content" preserve="0" showMasterPhAnim="0" type="obj" userDrawn="1">
  <p:cSld name="OBJEC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Google Shape;19;p17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442127" y="365126"/>
            <a:ext cx="10911673" cy="509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5E35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" name="Google Shape;20;p17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714375" y="1825625"/>
            <a:ext cx="106394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225"/>
              </a:buClr>
              <a:buSzPts val="2800"/>
              <a:buChar char="•"/>
              <a:defRPr sz="2800">
                <a:solidFill>
                  <a:srgbClr val="004225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25"/>
              </a:buClr>
              <a:buSzPts val="2800"/>
              <a:buChar char="•"/>
              <a:defRPr sz="2800">
                <a:solidFill>
                  <a:srgbClr val="004225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25"/>
              </a:buClr>
              <a:buSzPts val="2400"/>
              <a:buChar char="•"/>
              <a:defRPr sz="2400">
                <a:solidFill>
                  <a:srgbClr val="004225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25"/>
              </a:buClr>
              <a:buSzPts val="2000"/>
              <a:buChar char="•"/>
              <a:defRPr sz="2000">
                <a:solidFill>
                  <a:srgbClr val="004225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25"/>
              </a:buClr>
              <a:buSzPts val="2000"/>
              <a:buChar char="•"/>
              <a:defRPr sz="2000">
                <a:solidFill>
                  <a:srgbClr val="004225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type="title" userDrawn="1">
  <p:cSld name="TITL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" name="Google Shape;39;p23" hidden="0"/>
          <p:cNvSpPr txBox="1">
            <a:spLocks noGrp="1"/>
          </p:cNvSpPr>
          <p:nvPr isPhoto="0" userDrawn="0">
            <p:ph type="ctrTitle" hasCustomPrompt="0"/>
          </p:nvPr>
        </p:nvSpPr>
        <p:spPr bwMode="auto">
          <a:xfrm>
            <a:off x="838200" y="1122363"/>
            <a:ext cx="98298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5E35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23" hidden="0"/>
          <p:cNvSpPr txBox="1"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838200" y="3602038"/>
            <a:ext cx="98298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type="secHead" userDrawn="1">
  <p:cSld name="SECTION_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" name="Google Shape;42;p24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5E35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3" name="Google Shape;43;p24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wo Content" preserve="0" showMasterPhAnim="0" type="twoObj" userDrawn="1">
  <p:cSld name="TWO_OBJECTS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" name="Google Shape;45;p25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442127" y="365126"/>
            <a:ext cx="10911673" cy="509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5E3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6" name="Google Shape;46;p25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442127" y="1825625"/>
            <a:ext cx="557767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79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225"/>
              </a:buClr>
              <a:buSzPts val="3200"/>
              <a:buChar char="•"/>
              <a:defRPr>
                <a:solidFill>
                  <a:srgbClr val="004225"/>
                </a:solidFill>
              </a:defRPr>
            </a:lvl1pPr>
            <a:lvl2pPr marL="914400" lvl="1" indent="-43179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25"/>
              </a:buClr>
              <a:buSzPts val="3200"/>
              <a:buChar char="•"/>
              <a:defRPr>
                <a:solidFill>
                  <a:srgbClr val="004225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25"/>
              </a:buClr>
              <a:buSzPts val="2800"/>
              <a:buChar char="•"/>
              <a:defRPr>
                <a:solidFill>
                  <a:srgbClr val="004225"/>
                </a:solidFill>
              </a:defRPr>
            </a:lvl3pPr>
            <a:lvl4pPr marL="182880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25"/>
              </a:buClr>
              <a:buSzPts val="2400"/>
              <a:buChar char="•"/>
              <a:defRPr>
                <a:solidFill>
                  <a:srgbClr val="004225"/>
                </a:solidFill>
              </a:defRPr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25"/>
              </a:buClr>
              <a:buSzPts val="2400"/>
              <a:buChar char="•"/>
              <a:defRPr>
                <a:solidFill>
                  <a:srgbClr val="004225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25" hidden="0"/>
          <p:cNvSpPr txBox="1">
            <a:spLocks noGrp="1"/>
          </p:cNvSpPr>
          <p:nvPr isPhoto="0" userDrawn="0">
            <p:ph type="body" idx="2" hasCustomPrompt="0"/>
          </p:nvPr>
        </p:nvSpPr>
        <p:spPr bwMode="auto"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79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225"/>
              </a:buClr>
              <a:buSzPts val="3200"/>
              <a:buChar char="•"/>
              <a:defRPr>
                <a:solidFill>
                  <a:srgbClr val="004225"/>
                </a:solidFill>
              </a:defRPr>
            </a:lvl1pPr>
            <a:lvl2pPr marL="914400" lvl="1" indent="-43179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25"/>
              </a:buClr>
              <a:buSzPts val="3200"/>
              <a:buChar char="•"/>
              <a:defRPr>
                <a:solidFill>
                  <a:srgbClr val="004225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25"/>
              </a:buClr>
              <a:buSzPts val="2800"/>
              <a:buChar char="•"/>
              <a:defRPr>
                <a:solidFill>
                  <a:srgbClr val="004225"/>
                </a:solidFill>
              </a:defRPr>
            </a:lvl3pPr>
            <a:lvl4pPr marL="182880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25"/>
              </a:buClr>
              <a:buSzPts val="2400"/>
              <a:buChar char="•"/>
              <a:defRPr>
                <a:solidFill>
                  <a:srgbClr val="004225"/>
                </a:solidFill>
              </a:defRPr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25"/>
              </a:buClr>
              <a:buSzPts val="2400"/>
              <a:buChar char="•"/>
              <a:defRPr>
                <a:solidFill>
                  <a:srgbClr val="004225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No title or content" preserve="0" showMasterPhAnim="0" userDrawn="1">
  <p:cSld name="No title o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1_Two Content-light" preserve="0" showMasterPhAnim="0" userDrawn="1">
  <p:cSld name="1_Two Content-ligh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" name="Google Shape;50;p27" hidden="0"/>
          <p:cNvSpPr/>
          <p:nvPr isPhoto="0" userDrawn="0"/>
        </p:nvSpPr>
        <p:spPr bwMode="auto">
          <a:xfrm>
            <a:off x="5834743" y="1"/>
            <a:ext cx="6357257" cy="6858000"/>
          </a:xfrm>
          <a:prstGeom prst="rect">
            <a:avLst/>
          </a:prstGeom>
          <a:solidFill>
            <a:schemeClr val="lt1">
              <a:alpha val="8392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1" name="Google Shape;51;p27" hidden="0"/>
          <p:cNvPicPr/>
          <p:nvPr isPhoto="0" userDrawn="0"/>
        </p:nvPicPr>
        <p:blipFill>
          <a:blip r:embed="rId2">
            <a:alphaModFix/>
          </a:blip>
          <a:stretch/>
        </p:blipFill>
        <p:spPr bwMode="auto">
          <a:xfrm>
            <a:off x="11532970" y="148222"/>
            <a:ext cx="433804" cy="43380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7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442127" y="365126"/>
            <a:ext cx="10911673" cy="509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5E3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3" name="Google Shape;53;p27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442127" y="1825625"/>
            <a:ext cx="557767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79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225"/>
              </a:buClr>
              <a:buSzPts val="3200"/>
              <a:buChar char="•"/>
              <a:defRPr>
                <a:solidFill>
                  <a:srgbClr val="004225"/>
                </a:solidFill>
              </a:defRPr>
            </a:lvl1pPr>
            <a:lvl2pPr marL="914400" lvl="1" indent="-43179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25"/>
              </a:buClr>
              <a:buSzPts val="3200"/>
              <a:buChar char="•"/>
              <a:defRPr>
                <a:solidFill>
                  <a:srgbClr val="004225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25"/>
              </a:buClr>
              <a:buSzPts val="2800"/>
              <a:buChar char="•"/>
              <a:defRPr>
                <a:solidFill>
                  <a:srgbClr val="004225"/>
                </a:solidFill>
              </a:defRPr>
            </a:lvl3pPr>
            <a:lvl4pPr marL="182880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25"/>
              </a:buClr>
              <a:buSzPts val="2400"/>
              <a:buChar char="•"/>
              <a:defRPr>
                <a:solidFill>
                  <a:srgbClr val="004225"/>
                </a:solidFill>
              </a:defRPr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25"/>
              </a:buClr>
              <a:buSzPts val="2400"/>
              <a:buChar char="•"/>
              <a:defRPr>
                <a:solidFill>
                  <a:srgbClr val="004225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4" name="Google Shape;54;p27" hidden="0"/>
          <p:cNvSpPr txBox="1">
            <a:spLocks noGrp="1"/>
          </p:cNvSpPr>
          <p:nvPr isPhoto="0" userDrawn="0">
            <p:ph type="body" idx="2" hasCustomPrompt="0"/>
          </p:nvPr>
        </p:nvSpPr>
        <p:spPr bwMode="auto"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79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4225"/>
              </a:buClr>
              <a:buSzPts val="3200"/>
              <a:buChar char="•"/>
              <a:defRPr>
                <a:solidFill>
                  <a:srgbClr val="004225"/>
                </a:solidFill>
              </a:defRPr>
            </a:lvl1pPr>
            <a:lvl2pPr marL="914400" lvl="1" indent="-43179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25"/>
              </a:buClr>
              <a:buSzPts val="3200"/>
              <a:buChar char="•"/>
              <a:defRPr>
                <a:solidFill>
                  <a:srgbClr val="004225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25"/>
              </a:buClr>
              <a:buSzPts val="2800"/>
              <a:buChar char="•"/>
              <a:defRPr>
                <a:solidFill>
                  <a:srgbClr val="004225"/>
                </a:solidFill>
              </a:defRPr>
            </a:lvl3pPr>
            <a:lvl4pPr marL="182880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25"/>
              </a:buClr>
              <a:buSzPts val="2400"/>
              <a:buChar char="•"/>
              <a:defRPr>
                <a:solidFill>
                  <a:srgbClr val="004225"/>
                </a:solidFill>
              </a:defRPr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225"/>
              </a:buClr>
              <a:buSzPts val="2400"/>
              <a:buChar char="•"/>
              <a:defRPr>
                <a:solidFill>
                  <a:srgbClr val="004225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1_Blank light" preserve="0" showMasterPhAnim="0" userDrawn="1">
  <p:cSld name="1_Blank light">
    <p:bg>
      <p:bgPr shadeToTitle="0">
        <a:solidFill>
          <a:schemeClr val="lt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6" name="Google Shape;56;p28" hidden="0"/>
          <p:cNvPicPr/>
          <p:nvPr isPhoto="0" userDrawn="0"/>
        </p:nvPicPr>
        <p:blipFill>
          <a:blip r:embed="rId2">
            <a:alphaModFix/>
          </a:blip>
          <a:stretch/>
        </p:blipFill>
        <p:spPr bwMode="auto">
          <a:xfrm>
            <a:off x="11531692" y="148222"/>
            <a:ext cx="436360" cy="43380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8" hidden="0"/>
          <p:cNvSpPr/>
          <p:nvPr isPhoto="0" userDrawn="0"/>
        </p:nvSpPr>
        <p:spPr bwMode="auto">
          <a:xfrm>
            <a:off x="5834743" y="1"/>
            <a:ext cx="6357257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8" name="Google Shape;58;p28" hidden="0"/>
          <p:cNvPicPr/>
          <p:nvPr isPhoto="0" userDrawn="0"/>
        </p:nvPicPr>
        <p:blipFill>
          <a:blip r:embed="rId3">
            <a:alphaModFix/>
          </a:blip>
          <a:stretch/>
        </p:blipFill>
        <p:spPr bwMode="auto">
          <a:xfrm>
            <a:off x="11532970" y="148222"/>
            <a:ext cx="433804" cy="433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>
          <a:xfrm>
            <a:off x="2005262" y="6356352"/>
            <a:ext cx="1576137" cy="365125"/>
          </a:xfrm>
        </p:spPr>
        <p:txBody>
          <a:bodyPr/>
          <a:lstStyle/>
          <a:p>
            <a:pPr>
              <a:defRPr/>
            </a:pPr>
            <a:fld id="{128B81FE-5AC3-4ADA-B5FF-5E405690E56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>
          <a:xfrm>
            <a:off x="8610601" y="6356352"/>
            <a:ext cx="1423737" cy="365125"/>
          </a:xfrm>
        </p:spPr>
        <p:txBody>
          <a:bodyPr/>
          <a:lstStyle/>
          <a:p>
            <a:pPr>
              <a:defRPr/>
            </a:pPr>
            <a:fld id="{882B2DB7-EBAF-4F81-9FB0-0A11C0678469}" type="slidenum">
              <a:rPr lang="en-US"/>
              <a:t/>
            </a:fld>
            <a:endParaRPr lang="en-US"/>
          </a:p>
        </p:txBody>
      </p:sp>
      <p:pic>
        <p:nvPicPr>
          <p:cNvPr id="9" name="Picture 4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0297938" y="6336468"/>
            <a:ext cx="1576137" cy="385009"/>
          </a:xfrm>
          <a:prstGeom prst="rect">
            <a:avLst/>
          </a:prstGeom>
        </p:spPr>
      </p:pic>
      <p:pic>
        <p:nvPicPr>
          <p:cNvPr id="10" name="image5.png" hidden="0"/>
          <p:cNvPicPr/>
          <p:nvPr isPhoto="0" userDrawn="1"/>
        </p:nvPicPr>
        <p:blipFill>
          <a:blip r:embed="rId3"/>
          <a:stretch/>
        </p:blipFill>
        <p:spPr bwMode="auto">
          <a:xfrm>
            <a:off x="248653" y="6173306"/>
            <a:ext cx="1508279" cy="5481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1_Title Only" preserve="0" showMasterPhAnim="0" showMasterSp="0" userDrawn="1">
  <p:cSld name="1_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" name="Google Shape;60;p29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442127" y="365126"/>
            <a:ext cx="10911673" cy="509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5E3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61" name="Google Shape;61;p29" hidden="0"/>
          <p:cNvPicPr/>
          <p:nvPr isPhoto="0" userDrawn="0"/>
        </p:nvPicPr>
        <p:blipFill>
          <a:blip r:embed="rId2">
            <a:alphaModFix/>
          </a:blip>
          <a:stretch/>
        </p:blipFill>
        <p:spPr bwMode="auto">
          <a:xfrm>
            <a:off x="11532970" y="148222"/>
            <a:ext cx="433804" cy="433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Green box" preserve="0" showMasterPhAnim="0" showMasterSp="0" userDrawn="1">
  <p:cSld name="Title Green box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" name="Google Shape;63;p30" hidden="0"/>
          <p:cNvSpPr/>
          <p:nvPr isPhoto="0" userDrawn="0"/>
        </p:nvSpPr>
        <p:spPr bwMode="auto">
          <a:xfrm>
            <a:off x="638175" y="0"/>
            <a:ext cx="3248025" cy="3400425"/>
          </a:xfrm>
          <a:prstGeom prst="flowChartDocument">
            <a:avLst/>
          </a:prstGeom>
          <a:solidFill>
            <a:srgbClr val="00422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4" name="Google Shape;64;p30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874248" y="322621"/>
            <a:ext cx="2814218" cy="179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65" name="Google Shape;65;p30" hidden="0"/>
          <p:cNvPicPr/>
          <p:nvPr isPhoto="0" userDrawn="0"/>
        </p:nvPicPr>
        <p:blipFill>
          <a:blip r:embed="rId2">
            <a:alphaModFix/>
          </a:blip>
          <a:stretch/>
        </p:blipFill>
        <p:spPr bwMode="auto">
          <a:xfrm>
            <a:off x="3453278" y="171370"/>
            <a:ext cx="303191" cy="30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Only" userDrawn="1">
  <p:cSld name="Title Only-ligh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Rectangle 8" hidden="0"/>
          <p:cNvSpPr/>
          <p:nvPr isPhoto="0" userDrawn="1"/>
        </p:nvSpPr>
        <p:spPr bwMode="auto">
          <a:xfrm>
            <a:off x="5834743" y="1"/>
            <a:ext cx="6357257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9" hidden="0"/>
          <p:cNvPicPr>
            <a:picLocks noChangeAspect="1"/>
          </p:cNvPicPr>
          <p:nvPr isPhoto="0" userDrawn="1"/>
        </p:nvPicPr>
        <p:blipFill>
          <a:blip r:embed="rId2"/>
          <a:stretch/>
        </p:blipFill>
        <p:spPr bwMode="auto">
          <a:xfrm>
            <a:off x="11532970" y="148222"/>
            <a:ext cx="433804" cy="433804"/>
          </a:xfrm>
          <a:prstGeom prst="rect">
            <a:avLst/>
          </a:prstGeom>
        </p:spPr>
      </p:pic>
      <p:sp>
        <p:nvSpPr>
          <p:cNvPr id="2" name="Title 1" hidden="0"/>
          <p:cNvSpPr>
            <a:spLocks noGrp="1"/>
          </p:cNvSpPr>
          <p:nvPr isPhoto="0" userDrawn="0"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secHead" userDrawn="1">
  <p:cSld name="Section Header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pic>
        <p:nvPicPr>
          <p:cNvPr id="6" name="Picture 4" hidden="0"/>
          <p:cNvPicPr>
            <a:picLocks noChangeAspect="1"/>
          </p:cNvPicPr>
          <p:nvPr isPhoto="0" userDrawn="1"/>
        </p:nvPicPr>
        <p:blipFill>
          <a:blip r:embed="rId3"/>
          <a:stretch/>
        </p:blipFill>
        <p:spPr bwMode="auto">
          <a:xfrm>
            <a:off x="8491945" y="154417"/>
            <a:ext cx="3478385" cy="765919"/>
          </a:xfrm>
          <a:prstGeom prst="rect">
            <a:avLst/>
          </a:prstGeom>
        </p:spPr>
      </p:pic>
      <p:pic>
        <p:nvPicPr>
          <p:cNvPr id="7" name="image5.png" hidden="0"/>
          <p:cNvPicPr/>
          <p:nvPr isPhoto="0" userDrawn="1"/>
        </p:nvPicPr>
        <p:blipFill>
          <a:blip r:embed="rId4"/>
          <a:stretch/>
        </p:blipFill>
        <p:spPr bwMode="auto">
          <a:xfrm>
            <a:off x="376682" y="92711"/>
            <a:ext cx="3000503" cy="10905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28B81FE-5AC3-4ADA-B5FF-5E405690E56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882B2DB7-EBAF-4F81-9FB0-0A11C0678469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7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1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9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28B81FE-5AC3-4ADA-B5FF-5E405690E560}" type="datetimeFigureOut">
              <a:rPr lang="en-US"/>
              <a:t/>
            </a:fld>
            <a:endParaRPr lang="en-US"/>
          </a:p>
        </p:txBody>
      </p:sp>
      <p:sp>
        <p:nvSpPr>
          <p:cNvPr id="10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882B2DB7-EBAF-4F81-9FB0-0A11C0678469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28B81FE-5AC3-4ADA-B5FF-5E405690E560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882B2DB7-EBAF-4F81-9FB0-0A11C0678469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28B81FE-5AC3-4ADA-B5FF-5E405690E560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882B2DB7-EBAF-4F81-9FB0-0A11C0678469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28B81FE-5AC3-4ADA-B5FF-5E405690E56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882B2DB7-EBAF-4F81-9FB0-0A11C0678469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6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128B81FE-5AC3-4ADA-B5FF-5E405690E560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882B2DB7-EBAF-4F81-9FB0-0A11C0678469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5" Type="http://schemas.openxmlformats.org/officeDocument/2006/relationships/image" Target="../media/image2.pn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12" Type="http://schemas.openxmlformats.org/officeDocument/2006/relationships/image" Target="../media/image3.png"/><Relationship Id="rId13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1884947" y="6356352"/>
            <a:ext cx="16964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28B81FE-5AC3-4ADA-B5FF-5E405690E560}" type="datetimeFigureOut">
              <a:rPr lang="en-US"/>
              <a:t/>
            </a:fld>
            <a:endParaRPr lang="en-US"/>
          </a:p>
        </p:txBody>
      </p:sp>
      <p:sp>
        <p:nvSpPr>
          <p:cNvPr id="7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1" y="6356352"/>
            <a:ext cx="1495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82B2DB7-EBAF-4F81-9FB0-0A11C0678469}" type="slidenum">
              <a:rPr lang="en-US"/>
              <a:t/>
            </a:fld>
            <a:endParaRPr lang="en-US"/>
          </a:p>
        </p:txBody>
      </p:sp>
      <p:pic>
        <p:nvPicPr>
          <p:cNvPr id="9" name="Picture 4" hidden="0"/>
          <p:cNvPicPr>
            <a:picLocks noChangeAspect="1"/>
          </p:cNvPicPr>
          <p:nvPr isPhoto="0" userDrawn="1"/>
        </p:nvPicPr>
        <p:blipFill>
          <a:blip r:embed="rId14"/>
          <a:stretch/>
        </p:blipFill>
        <p:spPr bwMode="auto">
          <a:xfrm>
            <a:off x="10297938" y="6336468"/>
            <a:ext cx="1576137" cy="385009"/>
          </a:xfrm>
          <a:prstGeom prst="rect">
            <a:avLst/>
          </a:prstGeom>
        </p:spPr>
      </p:pic>
      <p:pic>
        <p:nvPicPr>
          <p:cNvPr id="10" name="image5.png" hidden="0"/>
          <p:cNvPicPr/>
          <p:nvPr isPhoto="0" userDrawn="1"/>
        </p:nvPicPr>
        <p:blipFill>
          <a:blip r:embed="rId15"/>
          <a:stretch/>
        </p:blipFill>
        <p:spPr bwMode="auto">
          <a:xfrm>
            <a:off x="248653" y="6173306"/>
            <a:ext cx="1508279" cy="548171"/>
          </a:xfrm>
          <a:prstGeom prst="rect">
            <a:avLst/>
          </a:prstGeom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" name="Google Shape;10;p16" hidden="0"/>
          <p:cNvPicPr/>
          <p:nvPr isPhoto="0" userDrawn="0"/>
        </p:nvPicPr>
        <p:blipFill>
          <a:blip r:embed="rId12">
            <a:alphaModFix/>
          </a:blip>
          <a:stretch/>
        </p:blipFill>
        <p:spPr bwMode="auto">
          <a:xfrm>
            <a:off x="6252754" y="0"/>
            <a:ext cx="539060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6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442127" y="365126"/>
            <a:ext cx="10911673" cy="509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5E35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75E35"/>
                </a:solidFill>
                <a:latin typeface="Arial"/>
                <a:ea typeface="Arial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12;p16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714375" y="1825625"/>
            <a:ext cx="106394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79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1pPr>
            <a:lvl2pPr marL="914400" marR="0" lvl="1" indent="-43179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2pPr>
            <a:lvl3pPr marL="1371600" marR="0" lvl="2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3pPr>
            <a:lvl4pPr marL="1828800" marR="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4pPr>
            <a:lvl5pPr marL="2286000" marR="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" name="Google Shape;13;p16" hidden="0"/>
          <p:cNvSpPr txBox="1">
            <a:spLocks noGrp="1"/>
          </p:cNvSpPr>
          <p:nvPr isPhoto="0" userDrawn="0">
            <p:ph type="dt" idx="10" hasCustomPrompt="0"/>
          </p:nvPr>
        </p:nvSpPr>
        <p:spPr bwMode="auto">
          <a:xfrm>
            <a:off x="442127" y="6356350"/>
            <a:ext cx="31392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C844E"/>
                </a:solidFill>
                <a:latin typeface="Arial"/>
                <a:ea typeface="Arial"/>
                <a:cs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" name="Google Shape;14;p16" hidden="0"/>
          <p:cNvSpPr txBox="1">
            <a:spLocks noGrp="1"/>
          </p:cNvSpPr>
          <p:nvPr isPhoto="0" userDrawn="0">
            <p:ph type="ftr" idx="11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C844E"/>
                </a:solidFill>
                <a:latin typeface="Arial"/>
                <a:ea typeface="Arial"/>
                <a:cs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16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sv-SE"/>
              <a:t/>
            </a:fld>
            <a:endParaRPr/>
          </a:p>
        </p:txBody>
      </p:sp>
      <p:pic>
        <p:nvPicPr>
          <p:cNvPr id="16" name="Google Shape;16;p16" hidden="0"/>
          <p:cNvPicPr/>
          <p:nvPr isPhoto="0" userDrawn="0"/>
        </p:nvPicPr>
        <p:blipFill>
          <a:blip r:embed="rId13">
            <a:alphaModFix/>
          </a:blip>
          <a:stretch/>
        </p:blipFill>
        <p:spPr bwMode="auto">
          <a:xfrm>
            <a:off x="11532970" y="148222"/>
            <a:ext cx="433804" cy="43380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6" hidden="0"/>
          <p:cNvSpPr txBox="1"/>
          <p:nvPr isPhoto="0" userDrawn="0"/>
        </p:nvSpPr>
        <p:spPr bwMode="auto">
          <a:xfrm>
            <a:off x="98251" y="6661706"/>
            <a:ext cx="379582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sv-SE" sz="9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Confidential. Do not redistribute.</a:t>
            </a:r>
            <a:endParaRPr sz="900">
              <a:solidFill>
                <a:srgbClr val="FF0000"/>
              </a:solidFill>
              <a:latin typeface="Calibri"/>
              <a:ea typeface="Calibri"/>
              <a:cs typeface="Calibri"/>
            </a:endParaRPr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dt="0" ftr="0" hdr="0" sldNum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3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14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14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4.png"/><Relationship Id="rId10" Type="http://schemas.openxmlformats.org/officeDocument/2006/relationships/image" Target="../media/image46.png"/><Relationship Id="rId11" Type="http://schemas.openxmlformats.org/officeDocument/2006/relationships/image" Target="../media/image18.png"/><Relationship Id="rId12" Type="http://schemas.openxmlformats.org/officeDocument/2006/relationships/image" Target="../media/image45.png"/><Relationship Id="rId13" Type="http://schemas.openxmlformats.org/officeDocument/2006/relationships/image" Target="../media/image47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6.png"/><Relationship Id="rId8" Type="http://schemas.openxmlformats.org/officeDocument/2006/relationships/image" Target="../media/image18.png"/><Relationship Id="rId9" Type="http://schemas.openxmlformats.org/officeDocument/2006/relationships/image" Target="../media/image45.png"/><Relationship Id="rId10" Type="http://schemas.openxmlformats.org/officeDocument/2006/relationships/image" Target="../media/image47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g"/><Relationship Id="rId3" Type="http://schemas.openxmlformats.org/officeDocument/2006/relationships/image" Target="../media/image49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23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47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47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Relationship Id="rId4" Type="http://schemas.openxmlformats.org/officeDocument/2006/relationships/image" Target="../media/image27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1273215"/>
            <a:ext cx="10515600" cy="122070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sv-SE" sz="4000"/>
              <a:t>Agenda</a:t>
            </a:r>
            <a:endParaRPr lang="en-US" sz="4000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2526649"/>
            <a:ext cx="10515600" cy="3674860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Symbol"/>
              <a:buChar char=""/>
              <a:defRPr/>
            </a:pPr>
            <a:r>
              <a:rPr lang="en-US" sz="2000">
                <a:latin typeface="Calibri"/>
                <a:ea typeface="Times New Roman"/>
              </a:rPr>
              <a:t>Introduction of use cases in CRITISEC </a:t>
            </a:r>
            <a:endParaRPr/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Symbol"/>
              <a:buChar char=""/>
              <a:defRPr/>
            </a:pPr>
            <a:r>
              <a:rPr lang="en-US" sz="2000">
                <a:latin typeface="Calibri"/>
                <a:ea typeface="Times New Roman"/>
              </a:rPr>
              <a:t>Presentation: Sensative, Yggio </a:t>
            </a:r>
            <a:endParaRPr lang="en-US" sz="2000">
              <a:latin typeface="Calibri"/>
              <a:ea typeface="DengXian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Symbol"/>
              <a:buChar char=""/>
              <a:defRPr/>
            </a:pPr>
            <a:r>
              <a:rPr lang="en-US" sz="2000">
                <a:latin typeface="Calibri"/>
                <a:ea typeface="Times New Roman"/>
              </a:rPr>
              <a:t>Presentation: </a:t>
            </a:r>
            <a:r>
              <a:rPr lang="en-US" sz="2000">
                <a:latin typeface="Calibri"/>
                <a:ea typeface="Times New Roman"/>
              </a:rPr>
              <a:t>Applio</a:t>
            </a:r>
            <a:r>
              <a:rPr lang="en-US" sz="2000">
                <a:latin typeface="Calibri"/>
                <a:ea typeface="Times New Roman"/>
              </a:rPr>
              <a:t>, Sense</a:t>
            </a:r>
            <a:endParaRPr lang="en-US" sz="2000">
              <a:latin typeface="Calibri"/>
              <a:ea typeface="DengXian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Symbol"/>
              <a:buChar char=""/>
              <a:defRPr/>
            </a:pPr>
            <a:r>
              <a:rPr lang="en-US" sz="2000">
                <a:latin typeface="Calibri"/>
                <a:ea typeface="Times New Roman"/>
              </a:rPr>
              <a:t>Use case: Energy Distribution. </a:t>
            </a:r>
            <a:endParaRPr lang="en-US" sz="2000">
              <a:latin typeface="Calibri"/>
              <a:ea typeface="DengXian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Symbol"/>
              <a:buChar char=""/>
              <a:defRPr/>
            </a:pPr>
            <a:r>
              <a:rPr lang="en-US" sz="2000">
                <a:latin typeface="Calibri"/>
                <a:ea typeface="Times New Roman"/>
              </a:rPr>
              <a:t>Anomaly detection in IoT Networks, focus energy distribution </a:t>
            </a:r>
            <a:endParaRPr/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Symbol"/>
              <a:buChar char=""/>
              <a:defRPr/>
            </a:pPr>
            <a:r>
              <a:rPr lang="en-US" sz="2000">
                <a:latin typeface="Calibri"/>
                <a:ea typeface="Times New Roman"/>
              </a:rPr>
              <a:t>Scale up use case: Smart City </a:t>
            </a:r>
            <a:endParaRPr lang="en-US" sz="2000">
              <a:latin typeface="Calibri"/>
              <a:ea typeface="DengXian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Symbol"/>
              <a:buChar char=""/>
              <a:defRPr/>
            </a:pPr>
            <a:r>
              <a:rPr lang="en-US" sz="2000">
                <a:latin typeface="Calibri"/>
                <a:ea typeface="Times New Roman"/>
              </a:rPr>
              <a:t>Security in large IoT Deployment like a Smart City </a:t>
            </a:r>
            <a:endParaRPr lang="en-US" sz="2000">
              <a:latin typeface="Calibri"/>
              <a:ea typeface="DengXian"/>
            </a:endParaRPr>
          </a:p>
        </p:txBody>
      </p:sp>
      <p:pic>
        <p:nvPicPr>
          <p:cNvPr id="5" name="Picture 4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0274521" y="2232853"/>
            <a:ext cx="1195991" cy="1583719"/>
          </a:xfrm>
          <a:prstGeom prst="rect">
            <a:avLst/>
          </a:prstGeom>
        </p:spPr>
      </p:pic>
      <p:pic>
        <p:nvPicPr>
          <p:cNvPr id="7" name="Picture 6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8972008" y="2198128"/>
            <a:ext cx="1094893" cy="1618094"/>
          </a:xfrm>
          <a:prstGeom prst="rect">
            <a:avLst/>
          </a:prstGeom>
        </p:spPr>
      </p:pic>
      <p:sp>
        <p:nvSpPr>
          <p:cNvPr id="8" name="TextBox 7" hidden="0"/>
          <p:cNvSpPr txBox="1"/>
          <p:nvPr isPhoto="0" userDrawn="0"/>
        </p:nvSpPr>
        <p:spPr bwMode="auto">
          <a:xfrm>
            <a:off x="8972008" y="3816222"/>
            <a:ext cx="10948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 sz="900"/>
              <a:t>Andreas Ohlsson</a:t>
            </a:r>
            <a:endParaRPr lang="en-US" sz="900"/>
          </a:p>
        </p:txBody>
      </p:sp>
      <p:sp>
        <p:nvSpPr>
          <p:cNvPr id="9" name="TextBox 8" hidden="0"/>
          <p:cNvSpPr txBox="1"/>
          <p:nvPr isPhoto="0" userDrawn="0"/>
        </p:nvSpPr>
        <p:spPr bwMode="auto">
          <a:xfrm>
            <a:off x="10325069" y="3814415"/>
            <a:ext cx="10948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 sz="900"/>
              <a:t>Håkan Lundström</a:t>
            </a:r>
            <a:endParaRPr lang="en-US" sz="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26" name="Picture 2" hidden="0"/>
          <p:cNvPicPr>
            <a:picLocks noChangeAspect="1" noChangeArrowheads="1"/>
          </p:cNvPicPr>
          <p:nvPr isPhoto="0" userDrawn="0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/>
        </p:blipFill>
        <p:spPr bwMode="auto">
          <a:xfrm>
            <a:off x="2608263" y="0"/>
            <a:ext cx="6973887" cy="6858000"/>
          </a:xfrm>
          <a:prstGeom prst="rect">
            <a:avLst/>
          </a:prstGeom>
          <a:noFill/>
        </p:spPr>
      </p:pic>
      <p:pic>
        <p:nvPicPr>
          <p:cNvPr id="5" name="Picture 2" hidden="0"/>
          <p:cNvPicPr>
            <a:picLocks noChangeAspect="1" noChangeArrowheads="1"/>
          </p:cNvPicPr>
          <p:nvPr isPhoto="0" userDrawn="0"/>
        </p:nvPicPr>
        <p:blipFill>
          <a:blip r:embed="rId3"/>
          <a:srcRect l="0" t="0" r="13462" b="-23927"/>
          <a:stretch/>
        </p:blipFill>
        <p:spPr bwMode="auto">
          <a:xfrm>
            <a:off x="3013152" y="2982184"/>
            <a:ext cx="6164108" cy="124138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ubrik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ABOUT APPLIO TECH</a:t>
            </a:r>
            <a:endParaRPr/>
          </a:p>
        </p:txBody>
      </p:sp>
      <p:sp>
        <p:nvSpPr>
          <p:cNvPr id="3" name="Platshållare för innehåll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838200" y="1825625"/>
            <a:ext cx="5983941" cy="4351338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>
                <a:latin typeface="Texta Alt Book"/>
              </a:rPr>
              <a:t>Founded in 1993 as Q2D Solutions.</a:t>
            </a:r>
            <a:br>
              <a:rPr lang="en-US" sz="2400">
                <a:latin typeface="Texta Alt Book"/>
              </a:rPr>
            </a:br>
            <a:r>
              <a:rPr lang="en-US" sz="1800" i="1">
                <a:latin typeface="Texta Alt Book"/>
              </a:rPr>
              <a:t>Specialized in business-critical processes in large companies with customers as Sony Ericsson, Tetra Pak and Volvo.</a:t>
            </a:r>
            <a:endParaRPr/>
          </a:p>
          <a:p>
            <a:pPr marL="0" indent="0">
              <a:buNone/>
              <a:defRPr/>
            </a:pPr>
            <a:r>
              <a:rPr lang="en-US" sz="2400">
                <a:latin typeface="Texta Alt Book"/>
              </a:rPr>
              <a:t>Started with development of </a:t>
            </a:r>
            <a:br>
              <a:rPr lang="en-US" sz="2400">
                <a:latin typeface="Texta Alt Book"/>
              </a:rPr>
            </a:br>
            <a:r>
              <a:rPr lang="en-US" sz="2400">
                <a:latin typeface="Texta Alt Book"/>
              </a:rPr>
              <a:t>IoT Security solutions in 2015.</a:t>
            </a:r>
            <a:br>
              <a:rPr lang="en-US" sz="2400">
                <a:latin typeface="Texta Alt Book"/>
              </a:rPr>
            </a:br>
            <a:endParaRPr lang="en-US" sz="2400">
              <a:latin typeface="Texta Alt Book"/>
            </a:endParaRPr>
          </a:p>
          <a:p>
            <a:pPr marL="0" indent="0">
              <a:buNone/>
              <a:defRPr/>
            </a:pPr>
            <a:r>
              <a:rPr lang="en-US" sz="2400">
                <a:latin typeface="Texta Alt Book"/>
              </a:rPr>
              <a:t>New owner and new company name in 2020.</a:t>
            </a:r>
            <a:endParaRPr/>
          </a:p>
          <a:p>
            <a:pPr marL="0" indent="0">
              <a:buNone/>
              <a:defRPr/>
            </a:pPr>
            <a:r>
              <a:rPr lang="en-US" sz="2400">
                <a:latin typeface="Texta Alt Book"/>
              </a:rPr>
              <a:t>Released </a:t>
            </a:r>
            <a:r>
              <a:rPr lang="en-US" sz="2400" b="1">
                <a:latin typeface="Texta Alt Book"/>
              </a:rPr>
              <a:t>Applio Sense </a:t>
            </a:r>
            <a:r>
              <a:rPr lang="en-US" sz="2400">
                <a:latin typeface="Texta Alt Book"/>
              </a:rPr>
              <a:t>and </a:t>
            </a:r>
            <a:r>
              <a:rPr lang="en-US" sz="2400" b="1">
                <a:latin typeface="Texta Alt Book"/>
              </a:rPr>
              <a:t>Applio Free </a:t>
            </a:r>
            <a:r>
              <a:rPr lang="en-US" sz="2400">
                <a:latin typeface="Texta Alt Book"/>
              </a:rPr>
              <a:t>as commercial products in 2021.</a:t>
            </a:r>
            <a:endParaRPr/>
          </a:p>
        </p:txBody>
      </p:sp>
      <p:sp>
        <p:nvSpPr>
          <p:cNvPr id="4" name="Rectangle 5" hidden="0"/>
          <p:cNvSpPr/>
          <p:nvPr isPhoto="0" userDrawn="0"/>
        </p:nvSpPr>
        <p:spPr bwMode="auto">
          <a:xfrm>
            <a:off x="7157247" y="1825625"/>
            <a:ext cx="4625008" cy="1726215"/>
          </a:xfrm>
          <a:prstGeom prst="rect">
            <a:avLst/>
          </a:prstGeom>
          <a:solidFill>
            <a:srgbClr val="0070C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08000" rIns="180000" bIns="108000" rtlCol="0" anchor="ctr">
            <a:spAutoFit/>
          </a:bodyPr>
          <a:lstStyle/>
          <a:p>
            <a:pPr>
              <a:defRPr/>
            </a:pPr>
            <a:r>
              <a:rPr lang="en-GB" sz="2800">
                <a:solidFill>
                  <a:schemeClr val="bg1"/>
                </a:solidFill>
                <a:latin typeface="Texta Alt Light"/>
              </a:rPr>
              <a:t>Applio Sense</a:t>
            </a:r>
            <a:endParaRPr/>
          </a:p>
          <a:p>
            <a:pPr marL="285750" indent="-285750">
              <a:buClr>
                <a:schemeClr val="bg1"/>
              </a:buClr>
              <a:buFont typeface="Arial"/>
              <a:buChar char="•"/>
              <a:defRPr/>
            </a:pPr>
            <a:r>
              <a:rPr lang="en-GB">
                <a:solidFill>
                  <a:schemeClr val="bg1"/>
                </a:solidFill>
                <a:latin typeface="Texta Alt Light"/>
              </a:rPr>
              <a:t>An IoT Security management platform designed for both cloud and on-premise</a:t>
            </a:r>
            <a:endParaRPr/>
          </a:p>
          <a:p>
            <a:pPr marL="285750" indent="-285750">
              <a:buClr>
                <a:schemeClr val="bg1"/>
              </a:buClr>
              <a:buFont typeface="Arial"/>
              <a:buChar char="•"/>
              <a:defRPr/>
            </a:pPr>
            <a:r>
              <a:rPr lang="en-GB">
                <a:solidFill>
                  <a:schemeClr val="bg1"/>
                </a:solidFill>
                <a:latin typeface="Texta Alt Light"/>
              </a:rPr>
              <a:t>Centralized device and security lifecycle management</a:t>
            </a:r>
            <a:endParaRPr/>
          </a:p>
          <a:p>
            <a:pPr marL="285750" indent="-285750">
              <a:buClr>
                <a:schemeClr val="bg1"/>
              </a:buClr>
              <a:buFont typeface="Arial"/>
              <a:buChar char="•"/>
              <a:defRPr/>
            </a:pPr>
            <a:r>
              <a:rPr lang="en-GB">
                <a:solidFill>
                  <a:schemeClr val="bg1"/>
                </a:solidFill>
                <a:latin typeface="Texta Alt Light"/>
              </a:rPr>
              <a:t>Monitor all IoT-networks in a organization</a:t>
            </a:r>
            <a:endParaRPr/>
          </a:p>
          <a:p>
            <a:pPr marL="285750" indent="-285750">
              <a:buClr>
                <a:schemeClr val="bg1"/>
              </a:buClr>
              <a:buFont typeface="Arial"/>
              <a:buChar char="•"/>
              <a:defRPr/>
            </a:pPr>
            <a:r>
              <a:rPr lang="en-GB">
                <a:solidFill>
                  <a:schemeClr val="bg1"/>
                </a:solidFill>
                <a:latin typeface="Texta Alt Light"/>
              </a:rPr>
              <a:t>Insights and alarms in large IoT deployments</a:t>
            </a:r>
            <a:endParaRPr/>
          </a:p>
        </p:txBody>
      </p:sp>
      <p:sp>
        <p:nvSpPr>
          <p:cNvPr id="5" name="Rectangle 5" hidden="0"/>
          <p:cNvSpPr/>
          <p:nvPr isPhoto="0" userDrawn="0"/>
        </p:nvSpPr>
        <p:spPr bwMode="auto">
          <a:xfrm>
            <a:off x="7157247" y="4112430"/>
            <a:ext cx="4690022" cy="1295327"/>
          </a:xfrm>
          <a:prstGeom prst="rect">
            <a:avLst/>
          </a:prstGeom>
          <a:solidFill>
            <a:srgbClr val="0070C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0000" tIns="108000" rIns="180000" bIns="108000" rtlCol="0" anchor="ctr">
            <a:spAutoFit/>
          </a:bodyPr>
          <a:lstStyle/>
          <a:p>
            <a:pPr>
              <a:defRPr/>
            </a:pPr>
            <a:r>
              <a:rPr lang="en-GB" sz="2800">
                <a:solidFill>
                  <a:schemeClr val="bg1"/>
                </a:solidFill>
                <a:latin typeface="Texta Alt Light"/>
              </a:rPr>
              <a:t>Applio Free</a:t>
            </a:r>
            <a:endParaRPr/>
          </a:p>
          <a:p>
            <a:pPr marL="285750" indent="-285750">
              <a:buClr>
                <a:schemeClr val="bg1"/>
              </a:buClr>
              <a:buFont typeface="Arial"/>
              <a:buChar char="•"/>
              <a:defRPr/>
            </a:pPr>
            <a:r>
              <a:rPr lang="en-GB">
                <a:solidFill>
                  <a:schemeClr val="bg1"/>
                </a:solidFill>
                <a:latin typeface="Texta Alt Light"/>
              </a:rPr>
              <a:t>A simple and free to use IoT platform</a:t>
            </a:r>
            <a:endParaRPr/>
          </a:p>
          <a:p>
            <a:pPr marL="285750" indent="-285750">
              <a:buClr>
                <a:schemeClr val="bg1"/>
              </a:buClr>
              <a:buFont typeface="Arial"/>
              <a:buChar char="•"/>
              <a:defRPr/>
            </a:pPr>
            <a:r>
              <a:rPr lang="en-GB">
                <a:solidFill>
                  <a:schemeClr val="bg1"/>
                </a:solidFill>
                <a:latin typeface="Texta Alt Light"/>
              </a:rPr>
              <a:t>Supports end-to-end IoT-solutions built on LoRa</a:t>
            </a:r>
            <a:endParaRPr/>
          </a:p>
          <a:p>
            <a:pPr marL="285750" indent="-285750">
              <a:buClr>
                <a:schemeClr val="bg1"/>
              </a:buClr>
              <a:buFont typeface="Arial"/>
              <a:buChar char="•"/>
              <a:defRPr/>
            </a:pPr>
            <a:r>
              <a:rPr lang="en-GB">
                <a:solidFill>
                  <a:schemeClr val="bg1"/>
                </a:solidFill>
                <a:latin typeface="Texta Alt Light"/>
              </a:rPr>
              <a:t>Designed for fast development of small IoT applications</a:t>
            </a:r>
            <a:endParaRPr/>
          </a:p>
        </p:txBody>
      </p:sp>
      <p:pic>
        <p:nvPicPr>
          <p:cNvPr id="5122" name="Picture 2" hidden="0"/>
          <p:cNvPicPr>
            <a:picLocks noChangeAspect="1" noChangeArrowheads="1"/>
          </p:cNvPicPr>
          <p:nvPr isPhoto="0" userDrawn="0"/>
        </p:nvPicPr>
        <p:blipFill>
          <a:blip r:embed="rId2"/>
          <a:srcRect l="0" t="0" r="13462" b="-23927"/>
          <a:stretch/>
        </p:blipFill>
        <p:spPr bwMode="auto">
          <a:xfrm>
            <a:off x="8025056" y="736962"/>
            <a:ext cx="2889389" cy="58189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ubrik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sv-SE">
                <a:solidFill>
                  <a:schemeClr val="accent1">
                    <a:lumMod val="75000"/>
                  </a:schemeClr>
                </a:solidFill>
              </a:rPr>
              <a:t>Applio Sense</a:t>
            </a:r>
            <a:endParaRPr/>
          </a:p>
        </p:txBody>
      </p:sp>
      <p:sp>
        <p:nvSpPr>
          <p:cNvPr id="4" name="textruta 3" hidden="0"/>
          <p:cNvSpPr txBox="1"/>
          <p:nvPr isPhoto="0" userDrawn="0"/>
        </p:nvSpPr>
        <p:spPr bwMode="auto">
          <a:xfrm>
            <a:off x="838201" y="1871082"/>
            <a:ext cx="5797550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b="1"/>
              <a:t>Onboarding</a:t>
            </a:r>
            <a:r>
              <a:rPr lang="en-US"/>
              <a:t> – deploy devices – one by one or as batch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 b="1"/>
              <a:t>Monitoring</a:t>
            </a:r>
            <a:r>
              <a:rPr lang="en-US"/>
              <a:t> – keep track that devices are working as expected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Keep a log on each device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 b="1"/>
              <a:t>Manage</a:t>
            </a:r>
            <a:r>
              <a:rPr lang="en-US"/>
              <a:t> manufacturer, hardware- and software versions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Put devices into an </a:t>
            </a:r>
            <a:r>
              <a:rPr lang="en-US" b="1"/>
              <a:t>organizational context </a:t>
            </a:r>
            <a:r>
              <a:rPr lang="en-US"/>
              <a:t>(hierarchy)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 b="1"/>
              <a:t>Security configuration </a:t>
            </a:r>
            <a:r>
              <a:rPr lang="en-US"/>
              <a:t>management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 b="1"/>
              <a:t>Removal</a:t>
            </a:r>
            <a:r>
              <a:rPr lang="en-US"/>
              <a:t> – take devices out of service</a:t>
            </a:r>
            <a:endParaRPr/>
          </a:p>
        </p:txBody>
      </p:sp>
      <p:sp>
        <p:nvSpPr>
          <p:cNvPr id="5" name="textruta 4" hidden="0"/>
          <p:cNvSpPr txBox="1"/>
          <p:nvPr isPhoto="0" userDrawn="0"/>
        </p:nvSpPr>
        <p:spPr bwMode="auto">
          <a:xfrm>
            <a:off x="838198" y="1530220"/>
            <a:ext cx="2719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/>
              <a:t>Device Lifecycle Management</a:t>
            </a:r>
            <a:endParaRPr/>
          </a:p>
        </p:txBody>
      </p:sp>
      <p:sp>
        <p:nvSpPr>
          <p:cNvPr id="6" name="textruta 5" hidden="0"/>
          <p:cNvSpPr txBox="1"/>
          <p:nvPr isPhoto="0" userDrawn="0"/>
        </p:nvSpPr>
        <p:spPr bwMode="auto">
          <a:xfrm>
            <a:off x="838198" y="4134032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/>
              <a:t>IoT Insights</a:t>
            </a:r>
            <a:endParaRPr/>
          </a:p>
        </p:txBody>
      </p:sp>
      <p:sp>
        <p:nvSpPr>
          <p:cNvPr id="8" name="textruta 7" hidden="0"/>
          <p:cNvSpPr txBox="1"/>
          <p:nvPr isPhoto="0" userDrawn="0"/>
        </p:nvSpPr>
        <p:spPr bwMode="auto">
          <a:xfrm>
            <a:off x="838198" y="4589116"/>
            <a:ext cx="7524751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b="1"/>
              <a:t>Dashboard</a:t>
            </a:r>
            <a:r>
              <a:rPr lang="en-US"/>
              <a:t> – Radio quality, security management, device and Infrastructure anomalies 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 b="1"/>
              <a:t>Alarms</a:t>
            </a:r>
            <a:r>
              <a:rPr lang="en-US"/>
              <a:t> – Logs and escalating of incidents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 b="1"/>
              <a:t>Quality summary </a:t>
            </a:r>
            <a:r>
              <a:rPr lang="en-US"/>
              <a:t>of device manufacturers and models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Insights as data source can be utilized in organization´s IoT Server (like </a:t>
            </a:r>
            <a:r>
              <a:rPr lang="en-US"/>
              <a:t>Yggio</a:t>
            </a:r>
            <a:r>
              <a:rPr lang="en-US"/>
              <a:t>)</a:t>
            </a:r>
            <a:endParaRPr/>
          </a:p>
        </p:txBody>
      </p:sp>
      <p:pic>
        <p:nvPicPr>
          <p:cNvPr id="10" name="Bildobjekt 9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483350" y="1142657"/>
            <a:ext cx="5588000" cy="2476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098" name="Picture 2" descr="Smart energy distribution and consumption | Vaisala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12187791" cy="6858000"/>
          </a:xfrm>
          <a:prstGeom prst="rect">
            <a:avLst/>
          </a:prstGeom>
          <a:noFill/>
        </p:spPr>
      </p:pic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36478" y="5386588"/>
            <a:ext cx="8610600" cy="132556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sv-SE" sz="5400" b="1">
                <a:solidFill>
                  <a:schemeClr val="bg1">
                    <a:lumMod val="95000"/>
                  </a:schemeClr>
                </a:solidFill>
              </a:rPr>
              <a:t>Use</a:t>
            </a:r>
            <a:r>
              <a:rPr lang="sv-SE" sz="5400" b="1">
                <a:solidFill>
                  <a:schemeClr val="bg1">
                    <a:lumMod val="95000"/>
                  </a:schemeClr>
                </a:solidFill>
              </a:rPr>
              <a:t> Case - Energy Distribution</a:t>
            </a:r>
            <a:endParaRPr lang="en-US" sz="5400" b="1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" name="Ellips 64" hidden="0"/>
          <p:cNvSpPr/>
          <p:nvPr isPhoto="0" userDrawn="0"/>
        </p:nvSpPr>
        <p:spPr bwMode="auto">
          <a:xfrm>
            <a:off x="5777516" y="4974936"/>
            <a:ext cx="1378164" cy="67611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endParaRPr lang="sv-SE" sz="16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sv-SE" sz="1600">
                <a:solidFill>
                  <a:schemeClr val="tx1"/>
                </a:solidFill>
              </a:rPr>
              <a:t>Sense</a:t>
            </a:r>
            <a:endParaRPr/>
          </a:p>
        </p:txBody>
      </p:sp>
      <p:cxnSp>
        <p:nvCxnSpPr>
          <p:cNvPr id="73" name="Rak koppling 22" hidden="0"/>
          <p:cNvCxnSpPr>
            <a:cxnSpLocks/>
            <a:endCxn id="71" idx="1"/>
          </p:cNvCxnSpPr>
          <p:nvPr isPhoto="0" userDrawn="0"/>
        </p:nvCxnSpPr>
        <p:spPr bwMode="auto">
          <a:xfrm>
            <a:off x="8792038" y="4489747"/>
            <a:ext cx="879808" cy="752437"/>
          </a:xfrm>
          <a:prstGeom prst="line">
            <a:avLst/>
          </a:prstGeom>
          <a:ln w="19050">
            <a:solidFill>
              <a:srgbClr val="008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ak koppling 23" hidden="0"/>
          <p:cNvCxnSpPr>
            <a:cxnSpLocks/>
            <a:endCxn id="71" idx="1"/>
          </p:cNvCxnSpPr>
          <p:nvPr isPhoto="0" userDrawn="0"/>
        </p:nvCxnSpPr>
        <p:spPr bwMode="auto">
          <a:xfrm flipV="1">
            <a:off x="8792038" y="5242184"/>
            <a:ext cx="879808" cy="1035254"/>
          </a:xfrm>
          <a:prstGeom prst="line">
            <a:avLst/>
          </a:prstGeom>
          <a:ln w="19050">
            <a:solidFill>
              <a:srgbClr val="008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357013" y="191828"/>
            <a:ext cx="816751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sz="4200"/>
              <a:t>Use case - Energy Distribution</a:t>
            </a:r>
            <a:endParaRPr/>
          </a:p>
        </p:txBody>
      </p:sp>
      <p:pic>
        <p:nvPicPr>
          <p:cNvPr id="60" name="Bildobjekt 2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7309316" y="5673129"/>
            <a:ext cx="1502580" cy="1004534"/>
          </a:xfrm>
          <a:prstGeom prst="rect">
            <a:avLst/>
          </a:prstGeom>
        </p:spPr>
      </p:pic>
      <p:pic>
        <p:nvPicPr>
          <p:cNvPr id="61" name="Bildobjekt 70" hidden="0"/>
          <p:cNvPicPr/>
          <p:nvPr isPhoto="0" userDrawn="0"/>
        </p:nvPicPr>
        <p:blipFill>
          <a:blip r:embed="rId3"/>
          <a:stretch/>
        </p:blipFill>
        <p:spPr bwMode="auto">
          <a:xfrm>
            <a:off x="7309316" y="3993293"/>
            <a:ext cx="1502580" cy="1051186"/>
          </a:xfrm>
          <a:prstGeom prst="rect">
            <a:avLst/>
          </a:prstGeom>
          <a:noFill/>
        </p:spPr>
      </p:pic>
      <p:cxnSp>
        <p:nvCxnSpPr>
          <p:cNvPr id="62" name="Rak koppling 5" hidden="0"/>
          <p:cNvCxnSpPr>
            <a:cxnSpLocks/>
            <a:endCxn id="70" idx="1"/>
          </p:cNvCxnSpPr>
          <p:nvPr isPhoto="0" userDrawn="0"/>
        </p:nvCxnSpPr>
        <p:spPr bwMode="auto">
          <a:xfrm flipV="1">
            <a:off x="3721886" y="4523319"/>
            <a:ext cx="859191" cy="751902"/>
          </a:xfrm>
          <a:prstGeom prst="line">
            <a:avLst/>
          </a:prstGeom>
          <a:ln w="19050">
            <a:solidFill>
              <a:srgbClr val="008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Bildobjekt 12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637864" y="4704063"/>
            <a:ext cx="3110900" cy="1224866"/>
          </a:xfrm>
          <a:prstGeom prst="rect">
            <a:avLst/>
          </a:prstGeom>
        </p:spPr>
      </p:pic>
      <p:cxnSp>
        <p:nvCxnSpPr>
          <p:cNvPr id="68" name="Rak koppling 13" hidden="0"/>
          <p:cNvCxnSpPr>
            <a:cxnSpLocks/>
            <a:stCxn id="70" idx="3"/>
            <a:endCxn id="61" idx="1"/>
          </p:cNvCxnSpPr>
          <p:nvPr isPhoto="0" userDrawn="0"/>
        </p:nvCxnSpPr>
        <p:spPr bwMode="auto">
          <a:xfrm flipV="1">
            <a:off x="5629014" y="4518886"/>
            <a:ext cx="1680301" cy="4433"/>
          </a:xfrm>
          <a:prstGeom prst="line">
            <a:avLst/>
          </a:prstGeom>
          <a:ln w="19050">
            <a:solidFill>
              <a:srgbClr val="008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ak koppling 14" hidden="0"/>
          <p:cNvCxnSpPr>
            <a:cxnSpLocks/>
            <a:endCxn id="117" idx="1"/>
          </p:cNvCxnSpPr>
          <p:nvPr isPhoto="0" userDrawn="0"/>
        </p:nvCxnSpPr>
        <p:spPr bwMode="auto">
          <a:xfrm>
            <a:off x="3738893" y="5347247"/>
            <a:ext cx="916697" cy="821951"/>
          </a:xfrm>
          <a:prstGeom prst="line">
            <a:avLst/>
          </a:prstGeom>
          <a:ln w="19050">
            <a:solidFill>
              <a:srgbClr val="008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Bildobjekt 19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4581077" y="4072517"/>
            <a:ext cx="1047936" cy="901604"/>
          </a:xfrm>
          <a:prstGeom prst="rect">
            <a:avLst/>
          </a:prstGeom>
        </p:spPr>
      </p:pic>
      <p:pic>
        <p:nvPicPr>
          <p:cNvPr id="71" name="Bildobjekt 20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9671846" y="4675054"/>
            <a:ext cx="1318352" cy="1134259"/>
          </a:xfrm>
          <a:prstGeom prst="rect">
            <a:avLst/>
          </a:prstGeom>
        </p:spPr>
      </p:pic>
      <p:cxnSp>
        <p:nvCxnSpPr>
          <p:cNvPr id="72" name="Rak koppling 21" hidden="0"/>
          <p:cNvCxnSpPr>
            <a:cxnSpLocks/>
            <a:endCxn id="60" idx="1"/>
          </p:cNvCxnSpPr>
          <p:nvPr isPhoto="0" userDrawn="0"/>
        </p:nvCxnSpPr>
        <p:spPr bwMode="auto">
          <a:xfrm>
            <a:off x="5689575" y="6170013"/>
            <a:ext cx="1619741" cy="5383"/>
          </a:xfrm>
          <a:prstGeom prst="line">
            <a:avLst/>
          </a:prstGeom>
          <a:ln w="19050">
            <a:solidFill>
              <a:srgbClr val="008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Bildobjekt 72" hidden="0"/>
          <p:cNvPicPr>
            <a:picLocks noChangeAspect="1"/>
          </p:cNvPicPr>
          <p:nvPr isPhoto="0" userDrawn="0"/>
        </p:nvPicPr>
        <p:blipFill>
          <a:blip r:embed="rId6"/>
          <a:srcRect l="0" t="0" r="23786" b="49810"/>
          <a:stretch/>
        </p:blipFill>
        <p:spPr bwMode="auto">
          <a:xfrm>
            <a:off x="1535457" y="3443209"/>
            <a:ext cx="2083736" cy="600026"/>
          </a:xfrm>
          <a:prstGeom prst="rect">
            <a:avLst/>
          </a:prstGeom>
        </p:spPr>
      </p:pic>
      <p:pic>
        <p:nvPicPr>
          <p:cNvPr id="76" name="Bildobjekt 1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2971716" y="3297010"/>
            <a:ext cx="532837" cy="280169"/>
          </a:xfrm>
          <a:prstGeom prst="rect">
            <a:avLst/>
          </a:prstGeom>
        </p:spPr>
      </p:pic>
      <p:pic>
        <p:nvPicPr>
          <p:cNvPr id="77" name="Bildobjekt 73" hidden="0"/>
          <p:cNvPicPr>
            <a:picLocks noChangeAspect="1"/>
          </p:cNvPicPr>
          <p:nvPr isPhoto="0" userDrawn="0"/>
        </p:nvPicPr>
        <p:blipFill>
          <a:blip r:embed="rId8"/>
          <a:srcRect l="2877" t="6999" r="4186" b="5573"/>
          <a:stretch/>
        </p:blipFill>
        <p:spPr bwMode="auto">
          <a:xfrm>
            <a:off x="7718291" y="3645241"/>
            <a:ext cx="700828" cy="423827"/>
          </a:xfrm>
          <a:prstGeom prst="rect">
            <a:avLst/>
          </a:prstGeom>
        </p:spPr>
      </p:pic>
      <p:pic>
        <p:nvPicPr>
          <p:cNvPr id="79" name="Bildobjekt 88" hidden="0"/>
          <p:cNvPicPr>
            <a:picLocks noChangeAspect="1"/>
          </p:cNvPicPr>
          <p:nvPr isPhoto="0" userDrawn="0"/>
        </p:nvPicPr>
        <p:blipFill>
          <a:blip r:embed="rId8"/>
          <a:srcRect l="2877" t="6999" r="4186" b="5573"/>
          <a:stretch/>
        </p:blipFill>
        <p:spPr bwMode="auto">
          <a:xfrm>
            <a:off x="7726147" y="5295490"/>
            <a:ext cx="692972" cy="419076"/>
          </a:xfrm>
          <a:prstGeom prst="rect">
            <a:avLst/>
          </a:prstGeom>
        </p:spPr>
      </p:pic>
      <p:pic>
        <p:nvPicPr>
          <p:cNvPr id="80" name="Bildobjekt 86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7358198" y="5793537"/>
            <a:ext cx="757429" cy="208824"/>
          </a:xfrm>
          <a:prstGeom prst="rect">
            <a:avLst/>
          </a:prstGeom>
        </p:spPr>
      </p:pic>
      <p:sp>
        <p:nvSpPr>
          <p:cNvPr id="81" name="Rektangel med rundade hörn 80" hidden="0"/>
          <p:cNvSpPr/>
          <p:nvPr isPhoto="0" userDrawn="0"/>
        </p:nvSpPr>
        <p:spPr bwMode="auto">
          <a:xfrm>
            <a:off x="1110669" y="2177441"/>
            <a:ext cx="1530666" cy="759718"/>
          </a:xfrm>
          <a:prstGeom prst="roundRect">
            <a:avLst>
              <a:gd name="adj" fmla="val 7791"/>
            </a:avLst>
          </a:prstGeom>
          <a:solidFill>
            <a:sysClr val="window" lastClr="FFFFFF"/>
          </a:solidFill>
          <a:ln w="10795" cap="flat" cmpd="sng" algn="ctr">
            <a:solidFill>
              <a:srgbClr val="007DA8">
                <a:shade val="50000"/>
              </a:srgbClr>
            </a:solidFill>
            <a:prstDash val="solid"/>
          </a:ln>
        </p:spPr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sv-SE" sz="1800" b="0" i="0" u="none" strike="noStrike" cap="none" spc="0">
              <a:ln>
                <a:noFill/>
              </a:ln>
              <a:solidFill>
                <a:prstClr val="white"/>
              </a:solidFill>
              <a:latin typeface="Neo Sans Std"/>
              <a:ea typeface="+mn-ea"/>
              <a:cs typeface="+mn-cs"/>
            </a:endParaRPr>
          </a:p>
        </p:txBody>
      </p:sp>
      <p:sp>
        <p:nvSpPr>
          <p:cNvPr id="82" name="Rektangel med rundade hörn 81" hidden="0"/>
          <p:cNvSpPr/>
          <p:nvPr isPhoto="0" userDrawn="0"/>
        </p:nvSpPr>
        <p:spPr bwMode="auto">
          <a:xfrm>
            <a:off x="1764185" y="2589445"/>
            <a:ext cx="398471" cy="288000"/>
          </a:xfrm>
          <a:prstGeom prst="roundRect">
            <a:avLst>
              <a:gd name="adj" fmla="val 16667"/>
            </a:avLst>
          </a:prstGeom>
          <a:solidFill>
            <a:srgbClr val="007DA8"/>
          </a:solidFill>
          <a:ln w="10795" cap="flat" cmpd="sng" algn="ctr">
            <a:solidFill>
              <a:srgbClr val="007DA8">
                <a:shade val="50000"/>
              </a:srgbClr>
            </a:solidFill>
            <a:prstDash val="solid"/>
          </a:ln>
        </p:spPr>
        <p:txBody>
          <a:bodyPr lIns="36000" rIns="36000"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sv-SE" sz="1200" b="0" i="0" u="none" strike="noStrike" cap="none" spc="0">
                <a:ln>
                  <a:noFill/>
                </a:ln>
                <a:solidFill>
                  <a:prstClr val="white"/>
                </a:solidFill>
                <a:latin typeface="Neo Sans Std"/>
                <a:ea typeface="+mn-ea"/>
                <a:cs typeface="+mn-cs"/>
              </a:rPr>
              <a:t>NIS</a:t>
            </a:r>
            <a:endParaRPr/>
          </a:p>
        </p:txBody>
      </p:sp>
      <p:sp>
        <p:nvSpPr>
          <p:cNvPr id="84" name="Rektangel med rundade hörn 82" hidden="0"/>
          <p:cNvSpPr/>
          <p:nvPr isPhoto="0" userDrawn="0"/>
        </p:nvSpPr>
        <p:spPr bwMode="auto">
          <a:xfrm>
            <a:off x="1157527" y="2590566"/>
            <a:ext cx="576000" cy="288000"/>
          </a:xfrm>
          <a:prstGeom prst="roundRect">
            <a:avLst>
              <a:gd name="adj" fmla="val 16667"/>
            </a:avLst>
          </a:prstGeom>
          <a:solidFill>
            <a:srgbClr val="007DA8"/>
          </a:solidFill>
          <a:ln w="10795" cap="flat" cmpd="sng" algn="ctr">
            <a:solidFill>
              <a:srgbClr val="007DA8">
                <a:shade val="50000"/>
              </a:srgbClr>
            </a:solidFill>
            <a:prstDash val="solid"/>
          </a:ln>
        </p:spPr>
        <p:txBody>
          <a:bodyPr lIns="36000" rIns="36000"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sv-SE" sz="1200" b="0" i="0" u="none" strike="noStrike" cap="none" spc="0">
                <a:ln>
                  <a:noFill/>
                </a:ln>
                <a:solidFill>
                  <a:prstClr val="white"/>
                </a:solidFill>
                <a:latin typeface="Neo Sans Std"/>
                <a:ea typeface="+mn-ea"/>
                <a:cs typeface="+mn-cs"/>
              </a:rPr>
              <a:t>SCADA</a:t>
            </a:r>
            <a:endParaRPr/>
          </a:p>
        </p:txBody>
      </p:sp>
      <p:sp>
        <p:nvSpPr>
          <p:cNvPr id="86" name="Rektangel med rundade hörn 92" hidden="0"/>
          <p:cNvSpPr/>
          <p:nvPr isPhoto="0" userDrawn="0"/>
        </p:nvSpPr>
        <p:spPr bwMode="auto">
          <a:xfrm>
            <a:off x="2193314" y="2587579"/>
            <a:ext cx="398471" cy="288000"/>
          </a:xfrm>
          <a:prstGeom prst="roundRect">
            <a:avLst>
              <a:gd name="adj" fmla="val 16667"/>
            </a:avLst>
          </a:prstGeom>
          <a:solidFill>
            <a:srgbClr val="007DA8"/>
          </a:solidFill>
          <a:ln w="10795" cap="flat" cmpd="sng" algn="ctr">
            <a:solidFill>
              <a:srgbClr val="007DA8">
                <a:shade val="50000"/>
              </a:srgbClr>
            </a:solidFill>
            <a:prstDash val="solid"/>
          </a:ln>
        </p:spPr>
        <p:txBody>
          <a:bodyPr lIns="36000" rIns="36000"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sv-SE" sz="1200">
                <a:solidFill>
                  <a:prstClr val="white"/>
                </a:solidFill>
                <a:latin typeface="Neo Sans Std"/>
              </a:rPr>
              <a:t>…</a:t>
            </a:r>
            <a:endParaRPr lang="sv-SE" sz="1200" b="0" i="0" u="none" strike="noStrike" cap="none" spc="0">
              <a:ln>
                <a:noFill/>
              </a:ln>
              <a:solidFill>
                <a:prstClr val="white"/>
              </a:solidFill>
              <a:latin typeface="Neo Sans Std"/>
              <a:ea typeface="+mn-ea"/>
              <a:cs typeface="+mn-cs"/>
            </a:endParaRPr>
          </a:p>
        </p:txBody>
      </p:sp>
      <p:pic>
        <p:nvPicPr>
          <p:cNvPr id="87" name="Bildobjekt 93" hidden="0"/>
          <p:cNvPicPr>
            <a:picLocks noChangeAspect="1"/>
          </p:cNvPicPr>
          <p:nvPr isPhoto="0" userDrawn="0"/>
        </p:nvPicPr>
        <p:blipFill>
          <a:blip r:embed="rId10"/>
          <a:srcRect l="9704" t="38548" r="10146" b="37617"/>
          <a:stretch/>
        </p:blipFill>
        <p:spPr bwMode="auto">
          <a:xfrm>
            <a:off x="1138512" y="2220327"/>
            <a:ext cx="1474979" cy="260769"/>
          </a:xfrm>
          <a:prstGeom prst="rect">
            <a:avLst/>
          </a:prstGeom>
        </p:spPr>
      </p:pic>
      <p:cxnSp>
        <p:nvCxnSpPr>
          <p:cNvPr id="89" name="Rak pilkoppling 96" hidden="0"/>
          <p:cNvCxnSpPr>
            <a:cxnSpLocks/>
          </p:cNvCxnSpPr>
          <p:nvPr isPhoto="0" userDrawn="0"/>
        </p:nvCxnSpPr>
        <p:spPr bwMode="auto">
          <a:xfrm flipV="1">
            <a:off x="1353047" y="3003399"/>
            <a:ext cx="0" cy="16739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" name="Rak pilkoppling 100" hidden="0"/>
          <p:cNvCxnSpPr>
            <a:cxnSpLocks/>
          </p:cNvCxnSpPr>
          <p:nvPr isPhoto="0" userDrawn="0"/>
        </p:nvCxnSpPr>
        <p:spPr bwMode="auto">
          <a:xfrm flipH="1" flipV="1">
            <a:off x="2073127" y="4100300"/>
            <a:ext cx="0" cy="576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" name="Rak pilkoppling 102" hidden="0"/>
          <p:cNvCxnSpPr>
            <a:cxnSpLocks/>
          </p:cNvCxnSpPr>
          <p:nvPr isPhoto="0" userDrawn="0"/>
        </p:nvCxnSpPr>
        <p:spPr bwMode="auto">
          <a:xfrm flipH="1" flipV="1">
            <a:off x="2073127" y="3020907"/>
            <a:ext cx="0" cy="360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4" name="Bildobjekt 111" hidden="0"/>
          <p:cNvPicPr>
            <a:picLocks noChangeAspect="1"/>
          </p:cNvPicPr>
          <p:nvPr isPhoto="0" userDrawn="0"/>
        </p:nvPicPr>
        <p:blipFill>
          <a:blip r:embed="rId11"/>
          <a:stretch/>
        </p:blipFill>
        <p:spPr bwMode="auto">
          <a:xfrm>
            <a:off x="9795259" y="2009423"/>
            <a:ext cx="923808" cy="577380"/>
          </a:xfrm>
          <a:prstGeom prst="rect">
            <a:avLst/>
          </a:prstGeom>
        </p:spPr>
      </p:pic>
      <p:pic>
        <p:nvPicPr>
          <p:cNvPr id="95" name="Bildobjekt 112" hidden="0"/>
          <p:cNvPicPr>
            <a:picLocks noChangeAspect="1"/>
          </p:cNvPicPr>
          <p:nvPr isPhoto="0" userDrawn="0"/>
        </p:nvPicPr>
        <p:blipFill>
          <a:blip r:embed="rId12"/>
          <a:stretch/>
        </p:blipFill>
        <p:spPr bwMode="auto">
          <a:xfrm>
            <a:off x="5223437" y="1564123"/>
            <a:ext cx="2177285" cy="1617758"/>
          </a:xfrm>
          <a:prstGeom prst="rect">
            <a:avLst/>
          </a:prstGeom>
        </p:spPr>
      </p:pic>
      <p:cxnSp>
        <p:nvCxnSpPr>
          <p:cNvPr id="96" name="Rak koppling 114" hidden="0"/>
          <p:cNvCxnSpPr>
            <a:cxnSpLocks/>
          </p:cNvCxnSpPr>
          <p:nvPr isPhoto="0" userDrawn="0"/>
        </p:nvCxnSpPr>
        <p:spPr bwMode="auto">
          <a:xfrm flipH="1">
            <a:off x="8145428" y="2682144"/>
            <a:ext cx="1463219" cy="858509"/>
          </a:xfrm>
          <a:prstGeom prst="line">
            <a:avLst/>
          </a:prstGeom>
          <a:noFill/>
          <a:ln w="19050" cap="flat" cmpd="sng" algn="ctr">
            <a:solidFill>
              <a:srgbClr val="92D050"/>
            </a:solidFill>
            <a:prstDash val="dash"/>
            <a:headEnd type="triangle"/>
            <a:tailEnd type="none"/>
          </a:ln>
        </p:spPr>
      </p:cxnSp>
      <p:cxnSp>
        <p:nvCxnSpPr>
          <p:cNvPr id="97" name="Rak koppling 116" hidden="0"/>
          <p:cNvCxnSpPr>
            <a:cxnSpLocks/>
          </p:cNvCxnSpPr>
          <p:nvPr isPhoto="0" userDrawn="0"/>
        </p:nvCxnSpPr>
        <p:spPr bwMode="auto">
          <a:xfrm flipH="1">
            <a:off x="8513655" y="2706675"/>
            <a:ext cx="1463220" cy="2798353"/>
          </a:xfrm>
          <a:prstGeom prst="line">
            <a:avLst/>
          </a:prstGeom>
          <a:noFill/>
          <a:ln w="19050" cap="flat" cmpd="sng" algn="ctr">
            <a:solidFill>
              <a:srgbClr val="92D050"/>
            </a:solidFill>
            <a:prstDash val="dash"/>
            <a:headEnd type="triangle"/>
          </a:ln>
        </p:spPr>
      </p:cxnSp>
      <p:cxnSp>
        <p:nvCxnSpPr>
          <p:cNvPr id="98" name="Rak koppling 123" hidden="0"/>
          <p:cNvCxnSpPr>
            <a:cxnSpLocks/>
          </p:cNvCxnSpPr>
          <p:nvPr isPhoto="0" userDrawn="0"/>
        </p:nvCxnSpPr>
        <p:spPr bwMode="auto">
          <a:xfrm flipH="1" flipV="1">
            <a:off x="7627059" y="2281919"/>
            <a:ext cx="1981589" cy="41041"/>
          </a:xfrm>
          <a:prstGeom prst="line">
            <a:avLst/>
          </a:prstGeom>
          <a:noFill/>
          <a:ln w="19050" cap="flat" cmpd="sng" algn="ctr">
            <a:solidFill>
              <a:srgbClr val="92D050"/>
            </a:solidFill>
            <a:prstDash val="solid"/>
            <a:tailEnd type="triangle"/>
          </a:ln>
        </p:spPr>
      </p:cxnSp>
      <p:cxnSp>
        <p:nvCxnSpPr>
          <p:cNvPr id="99" name="Rak koppling 126" hidden="0"/>
          <p:cNvCxnSpPr>
            <a:cxnSpLocks/>
          </p:cNvCxnSpPr>
          <p:nvPr isPhoto="0" userDrawn="0"/>
        </p:nvCxnSpPr>
        <p:spPr bwMode="auto">
          <a:xfrm flipH="1">
            <a:off x="3830927" y="2987565"/>
            <a:ext cx="1285604" cy="470388"/>
          </a:xfrm>
          <a:prstGeom prst="line">
            <a:avLst/>
          </a:prstGeom>
          <a:noFill/>
          <a:ln w="19050" cap="flat" cmpd="sng" algn="ctr">
            <a:solidFill>
              <a:srgbClr val="92D050"/>
            </a:solidFill>
            <a:prstDash val="solid"/>
            <a:tailEnd type="triangle"/>
          </a:ln>
        </p:spPr>
      </p:cxnSp>
      <p:cxnSp>
        <p:nvCxnSpPr>
          <p:cNvPr id="100" name="Rak koppling 128" hidden="0"/>
          <p:cNvCxnSpPr>
            <a:cxnSpLocks/>
          </p:cNvCxnSpPr>
          <p:nvPr isPhoto="0" userDrawn="0"/>
        </p:nvCxnSpPr>
        <p:spPr bwMode="auto">
          <a:xfrm flipV="1">
            <a:off x="3907766" y="3180372"/>
            <a:ext cx="1101858" cy="415351"/>
          </a:xfrm>
          <a:prstGeom prst="line">
            <a:avLst/>
          </a:prstGeom>
          <a:noFill/>
          <a:ln w="19050" cap="flat" cmpd="sng" algn="ctr">
            <a:solidFill>
              <a:srgbClr val="92D050"/>
            </a:solidFill>
            <a:prstDash val="solid"/>
            <a:tailEnd type="triangle"/>
          </a:ln>
        </p:spPr>
      </p:cxnSp>
      <p:cxnSp>
        <p:nvCxnSpPr>
          <p:cNvPr id="101" name="Rak koppling 133" hidden="0"/>
          <p:cNvCxnSpPr>
            <a:cxnSpLocks/>
          </p:cNvCxnSpPr>
          <p:nvPr isPhoto="0" userDrawn="0"/>
        </p:nvCxnSpPr>
        <p:spPr bwMode="auto">
          <a:xfrm flipH="1">
            <a:off x="3516105" y="2373005"/>
            <a:ext cx="1651481" cy="70363"/>
          </a:xfrm>
          <a:prstGeom prst="line">
            <a:avLst/>
          </a:prstGeom>
          <a:noFill/>
          <a:ln w="19050" cap="flat" cmpd="sng" algn="ctr">
            <a:solidFill>
              <a:srgbClr val="92D050"/>
            </a:solidFill>
            <a:prstDash val="solid"/>
            <a:tailEnd type="triangle"/>
          </a:ln>
        </p:spPr>
      </p:cxnSp>
      <p:pic>
        <p:nvPicPr>
          <p:cNvPr id="103" name="Bildobjekt 2" hidden="0"/>
          <p:cNvPicPr>
            <a:picLocks noChangeAspect="1"/>
          </p:cNvPicPr>
          <p:nvPr isPhoto="0" userDrawn="0"/>
        </p:nvPicPr>
        <p:blipFill>
          <a:blip r:embed="rId13"/>
          <a:srcRect l="24791" t="7585" r="23914" b="0"/>
          <a:stretch/>
        </p:blipFill>
        <p:spPr bwMode="auto">
          <a:xfrm>
            <a:off x="1652720" y="1267471"/>
            <a:ext cx="542928" cy="967963"/>
          </a:xfrm>
          <a:prstGeom prst="rect">
            <a:avLst/>
          </a:prstGeom>
        </p:spPr>
      </p:pic>
      <p:pic>
        <p:nvPicPr>
          <p:cNvPr id="104" name="Bildobjekt 8" hidden="0"/>
          <p:cNvPicPr>
            <a:picLocks noChangeAspect="1"/>
          </p:cNvPicPr>
          <p:nvPr isPhoto="0" userDrawn="0"/>
        </p:nvPicPr>
        <p:blipFill>
          <a:blip r:embed="rId14"/>
          <a:srcRect l="45779" t="14163" r="46202" b="7198"/>
          <a:stretch/>
        </p:blipFill>
        <p:spPr bwMode="auto">
          <a:xfrm rot="1740000">
            <a:off x="8426035" y="5713596"/>
            <a:ext cx="95441" cy="936000"/>
          </a:xfrm>
          <a:prstGeom prst="rect">
            <a:avLst/>
          </a:prstGeom>
        </p:spPr>
      </p:pic>
      <p:pic>
        <p:nvPicPr>
          <p:cNvPr id="105" name="Bildobjekt 64" hidden="0"/>
          <p:cNvPicPr>
            <a:picLocks noChangeAspect="1"/>
          </p:cNvPicPr>
          <p:nvPr isPhoto="0" userDrawn="0"/>
        </p:nvPicPr>
        <p:blipFill>
          <a:blip r:embed="rId14"/>
          <a:srcRect l="45779" t="14163" r="46202" b="7198"/>
          <a:stretch/>
        </p:blipFill>
        <p:spPr bwMode="auto">
          <a:xfrm rot="1740000">
            <a:off x="8445990" y="4068098"/>
            <a:ext cx="95441" cy="936000"/>
          </a:xfrm>
          <a:prstGeom prst="rect">
            <a:avLst/>
          </a:prstGeom>
        </p:spPr>
      </p:pic>
      <p:cxnSp>
        <p:nvCxnSpPr>
          <p:cNvPr id="106" name="Rak koppling 65" hidden="0"/>
          <p:cNvCxnSpPr>
            <a:cxnSpLocks/>
          </p:cNvCxnSpPr>
          <p:nvPr isPhoto="0" userDrawn="0"/>
        </p:nvCxnSpPr>
        <p:spPr bwMode="auto">
          <a:xfrm flipV="1">
            <a:off x="2177955" y="3016222"/>
            <a:ext cx="0" cy="358115"/>
          </a:xfrm>
          <a:prstGeom prst="line">
            <a:avLst/>
          </a:prstGeom>
          <a:noFill/>
          <a:ln w="19050" cap="flat" cmpd="sng" algn="ctr">
            <a:solidFill>
              <a:srgbClr val="92D050"/>
            </a:solidFill>
            <a:prstDash val="solid"/>
            <a:tailEnd type="triangle"/>
          </a:ln>
        </p:spPr>
      </p:cxnSp>
      <p:pic>
        <p:nvPicPr>
          <p:cNvPr id="107" name="Bildobjekt 61" hidden="0"/>
          <p:cNvPicPr>
            <a:picLocks noChangeAspect="1"/>
          </p:cNvPicPr>
          <p:nvPr isPhoto="0" userDrawn="0"/>
        </p:nvPicPr>
        <p:blipFill>
          <a:blip r:embed="rId15"/>
          <a:stretch/>
        </p:blipFill>
        <p:spPr bwMode="auto">
          <a:xfrm>
            <a:off x="6000359" y="5113709"/>
            <a:ext cx="934150" cy="233538"/>
          </a:xfrm>
          <a:prstGeom prst="rect">
            <a:avLst/>
          </a:prstGeom>
        </p:spPr>
      </p:pic>
      <p:sp>
        <p:nvSpPr>
          <p:cNvPr id="108" name="textruta 62" hidden="0"/>
          <p:cNvSpPr txBox="1"/>
          <p:nvPr isPhoto="0" userDrawn="0"/>
        </p:nvSpPr>
        <p:spPr bwMode="auto">
          <a:xfrm>
            <a:off x="1430450" y="4251776"/>
            <a:ext cx="570669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sv-SE">
                <a:solidFill>
                  <a:schemeClr val="bg1">
                    <a:lumMod val="50000"/>
                  </a:schemeClr>
                </a:solidFill>
              </a:rPr>
              <a:t>Today</a:t>
            </a:r>
            <a:endParaRPr lang="sv-S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1" name="Ellips 66" hidden="0"/>
          <p:cNvSpPr/>
          <p:nvPr isPhoto="0" userDrawn="0"/>
        </p:nvSpPr>
        <p:spPr bwMode="auto">
          <a:xfrm>
            <a:off x="7441250" y="2443368"/>
            <a:ext cx="828000" cy="43200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sv-SE" sz="1600">
                <a:solidFill>
                  <a:schemeClr val="tx1"/>
                </a:solidFill>
              </a:rPr>
              <a:t>Collect</a:t>
            </a:r>
            <a:endParaRPr lang="sv-SE" sz="1600">
              <a:solidFill>
                <a:schemeClr val="tx1"/>
              </a:solidFill>
            </a:endParaRPr>
          </a:p>
        </p:txBody>
      </p:sp>
      <p:sp>
        <p:nvSpPr>
          <p:cNvPr id="112" name="Ellips 67" hidden="0"/>
          <p:cNvSpPr/>
          <p:nvPr isPhoto="0" userDrawn="0"/>
        </p:nvSpPr>
        <p:spPr bwMode="auto">
          <a:xfrm>
            <a:off x="4172379" y="2466144"/>
            <a:ext cx="936000" cy="432000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sv-SE" sz="1600">
                <a:solidFill>
                  <a:schemeClr val="tx1"/>
                </a:solidFill>
              </a:rPr>
              <a:t>Analyze</a:t>
            </a:r>
            <a:endParaRPr lang="sv-SE" sz="1600">
              <a:solidFill>
                <a:schemeClr val="tx1"/>
              </a:solidFill>
            </a:endParaRPr>
          </a:p>
        </p:txBody>
      </p:sp>
      <p:sp>
        <p:nvSpPr>
          <p:cNvPr id="113" name="Ellips 68" hidden="0"/>
          <p:cNvSpPr/>
          <p:nvPr isPhoto="0" userDrawn="0"/>
        </p:nvSpPr>
        <p:spPr bwMode="auto">
          <a:xfrm>
            <a:off x="2470228" y="1513573"/>
            <a:ext cx="808700" cy="45479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sv-SE" sz="1600">
                <a:solidFill>
                  <a:schemeClr val="tx1"/>
                </a:solidFill>
              </a:rPr>
              <a:t>Act</a:t>
            </a:r>
            <a:endParaRPr lang="sv-SE" sz="1600">
              <a:solidFill>
                <a:schemeClr val="tx1"/>
              </a:solidFill>
            </a:endParaRPr>
          </a:p>
        </p:txBody>
      </p:sp>
      <p:sp>
        <p:nvSpPr>
          <p:cNvPr id="114" name="Ellips 69" hidden="0"/>
          <p:cNvSpPr/>
          <p:nvPr isPhoto="0" userDrawn="0"/>
        </p:nvSpPr>
        <p:spPr bwMode="auto">
          <a:xfrm>
            <a:off x="7155681" y="1816358"/>
            <a:ext cx="2495679" cy="43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sv-SE" sz="1600">
                <a:solidFill>
                  <a:schemeClr val="tx1"/>
                </a:solidFill>
              </a:rPr>
              <a:t>E2E Security </a:t>
            </a:r>
            <a:r>
              <a:rPr lang="sv-SE" sz="1600">
                <a:solidFill>
                  <a:schemeClr val="tx1"/>
                </a:solidFill>
              </a:rPr>
              <a:t>feasible</a:t>
            </a:r>
            <a:endParaRPr lang="sv-SE" sz="1600">
              <a:solidFill>
                <a:schemeClr val="tx1"/>
              </a:solidFill>
            </a:endParaRPr>
          </a:p>
        </p:txBody>
      </p:sp>
      <p:sp>
        <p:nvSpPr>
          <p:cNvPr id="115" name="Ellips 70" hidden="0"/>
          <p:cNvSpPr/>
          <p:nvPr isPhoto="0" userDrawn="0"/>
        </p:nvSpPr>
        <p:spPr bwMode="auto">
          <a:xfrm>
            <a:off x="5385785" y="5549194"/>
            <a:ext cx="2241274" cy="432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sv-SE" sz="1200">
                <a:solidFill>
                  <a:schemeClr val="tx1"/>
                </a:solidFill>
              </a:rPr>
              <a:t>Anomaly</a:t>
            </a:r>
            <a:r>
              <a:rPr lang="sv-SE" sz="1200">
                <a:solidFill>
                  <a:schemeClr val="tx1"/>
                </a:solidFill>
              </a:rPr>
              <a:t> </a:t>
            </a:r>
            <a:r>
              <a:rPr lang="sv-SE" sz="1200">
                <a:solidFill>
                  <a:schemeClr val="tx1"/>
                </a:solidFill>
              </a:rPr>
              <a:t>detection</a:t>
            </a:r>
            <a:endParaRPr lang="sv-SE" sz="1200">
              <a:solidFill>
                <a:schemeClr val="tx1"/>
              </a:solidFill>
            </a:endParaRPr>
          </a:p>
        </p:txBody>
      </p:sp>
      <p:sp>
        <p:nvSpPr>
          <p:cNvPr id="116" name="Rektangel med rundade hörn 72" hidden="0"/>
          <p:cNvSpPr/>
          <p:nvPr isPhoto="0" userDrawn="0"/>
        </p:nvSpPr>
        <p:spPr bwMode="auto">
          <a:xfrm>
            <a:off x="9853052" y="3394556"/>
            <a:ext cx="2124000" cy="797258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300"/>
              </a:spcBef>
              <a:defRPr/>
            </a:pPr>
            <a:r>
              <a:rPr lang="en-US"/>
              <a:t>Power failure</a:t>
            </a:r>
            <a:endParaRPr/>
          </a:p>
          <a:p>
            <a:pPr marL="285750" indent="-285750">
              <a:spcBef>
                <a:spcPts val="300"/>
              </a:spcBef>
              <a:buFontTx/>
              <a:buChar char="-"/>
              <a:defRPr/>
            </a:pPr>
            <a:r>
              <a:rPr lang="en-US"/>
              <a:t>Where and why?</a:t>
            </a:r>
            <a:endParaRPr/>
          </a:p>
        </p:txBody>
      </p:sp>
      <p:pic>
        <p:nvPicPr>
          <p:cNvPr id="117" name="Bildobjekt 19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4655590" y="5718396"/>
            <a:ext cx="1047936" cy="901604"/>
          </a:xfrm>
          <a:prstGeom prst="rect">
            <a:avLst/>
          </a:prstGeom>
        </p:spPr>
      </p:pic>
      <p:pic>
        <p:nvPicPr>
          <p:cNvPr id="118" name="Bildobjekt 86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7418096" y="4141309"/>
            <a:ext cx="757429" cy="208824"/>
          </a:xfrm>
          <a:prstGeom prst="rect">
            <a:avLst/>
          </a:prstGeom>
        </p:spPr>
      </p:pic>
      <p:sp>
        <p:nvSpPr>
          <p:cNvPr id="124" name="TextBox 123" hidden="0"/>
          <p:cNvSpPr txBox="1"/>
          <p:nvPr isPhoto="0" userDrawn="0"/>
        </p:nvSpPr>
        <p:spPr bwMode="auto">
          <a:xfrm>
            <a:off x="5695958" y="1239509"/>
            <a:ext cx="1398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800">
                <a:latin typeface="Texta Alt Heavy"/>
              </a:rPr>
              <a:t>Yggio - </a:t>
            </a:r>
            <a:r>
              <a:rPr lang="en-GB" sz="1800">
                <a:latin typeface="Texta Alt Heavy"/>
              </a:rPr>
              <a:t>DiMS</a:t>
            </a:r>
            <a:endParaRPr lang="en-US" sz="1800"/>
          </a:p>
        </p:txBody>
      </p:sp>
      <p:sp>
        <p:nvSpPr>
          <p:cNvPr id="133" name="Rektangel med rundade hörn 108" hidden="0"/>
          <p:cNvSpPr/>
          <p:nvPr isPhoto="0" userDrawn="0"/>
        </p:nvSpPr>
        <p:spPr bwMode="auto">
          <a:xfrm>
            <a:off x="2720398" y="2386127"/>
            <a:ext cx="684000" cy="288000"/>
          </a:xfrm>
          <a:prstGeom prst="roundRect">
            <a:avLst>
              <a:gd name="adj" fmla="val 16667"/>
            </a:avLst>
          </a:prstGeom>
          <a:solidFill>
            <a:srgbClr val="007DA8"/>
          </a:solidFill>
          <a:ln w="10795" cap="flat" cmpd="sng" algn="ctr">
            <a:solidFill>
              <a:srgbClr val="007DA8">
                <a:shade val="50000"/>
              </a:srgb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sv-SE" sz="1200" b="0" i="0" u="none" strike="noStrike" cap="none" spc="0">
                <a:ln>
                  <a:noFill/>
                </a:ln>
                <a:solidFill>
                  <a:prstClr val="white"/>
                </a:solidFill>
                <a:latin typeface="Neo Sans Std"/>
                <a:ea typeface="+mn-ea"/>
                <a:cs typeface="+mn-cs"/>
              </a:rPr>
              <a:t>”SCADA”</a:t>
            </a:r>
            <a:endParaRPr/>
          </a:p>
        </p:txBody>
      </p:sp>
      <p:sp>
        <p:nvSpPr>
          <p:cNvPr id="52" name="Rectangle 51" hidden="0"/>
          <p:cNvSpPr/>
          <p:nvPr isPhoto="0" userDrawn="0"/>
        </p:nvSpPr>
        <p:spPr bwMode="auto">
          <a:xfrm>
            <a:off x="-152668" y="6033378"/>
            <a:ext cx="2470068" cy="902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Rectangle 52" hidden="0"/>
          <p:cNvSpPr/>
          <p:nvPr isPhoto="0" userDrawn="0"/>
        </p:nvSpPr>
        <p:spPr bwMode="auto">
          <a:xfrm>
            <a:off x="9976875" y="6033377"/>
            <a:ext cx="2470068" cy="902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 hidden="0"/>
          <p:cNvSpPr/>
          <p:nvPr isPhoto="0" userDrawn="0"/>
        </p:nvSpPr>
        <p:spPr bwMode="auto">
          <a:xfrm>
            <a:off x="9646456" y="944097"/>
            <a:ext cx="2257776" cy="23317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2" name="Bildobjekt 72" hidden="0"/>
          <p:cNvPicPr>
            <a:picLocks noChangeAspect="1"/>
          </p:cNvPicPr>
          <p:nvPr isPhoto="0" userDrawn="0"/>
        </p:nvPicPr>
        <p:blipFill>
          <a:blip r:embed="rId2"/>
          <a:srcRect l="0" t="0" r="23786" b="49810"/>
          <a:stretch/>
        </p:blipFill>
        <p:spPr bwMode="auto">
          <a:xfrm>
            <a:off x="6235326" y="1475401"/>
            <a:ext cx="2083736" cy="600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Bildobjekt 1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7741579" y="1517391"/>
            <a:ext cx="532837" cy="280169"/>
          </a:xfrm>
          <a:prstGeom prst="rect">
            <a:avLst/>
          </a:prstGeom>
        </p:spPr>
      </p:pic>
      <p:pic>
        <p:nvPicPr>
          <p:cNvPr id="54" name="Bildobjekt 73" hidden="0"/>
          <p:cNvPicPr>
            <a:picLocks noChangeAspect="1"/>
          </p:cNvPicPr>
          <p:nvPr isPhoto="0" userDrawn="0"/>
        </p:nvPicPr>
        <p:blipFill>
          <a:blip r:embed="rId4"/>
          <a:srcRect l="2877" t="6999" r="4186" b="5573"/>
          <a:stretch/>
        </p:blipFill>
        <p:spPr bwMode="auto">
          <a:xfrm>
            <a:off x="1145602" y="3081027"/>
            <a:ext cx="700828" cy="423827"/>
          </a:xfrm>
          <a:prstGeom prst="rect">
            <a:avLst/>
          </a:prstGeom>
        </p:spPr>
      </p:pic>
      <p:pic>
        <p:nvPicPr>
          <p:cNvPr id="55" name="Bildobjekt 88" hidden="0"/>
          <p:cNvPicPr>
            <a:picLocks noChangeAspect="1"/>
          </p:cNvPicPr>
          <p:nvPr isPhoto="0" userDrawn="0"/>
        </p:nvPicPr>
        <p:blipFill>
          <a:blip r:embed="rId4"/>
          <a:srcRect l="2877" t="6999" r="4186" b="5573"/>
          <a:stretch/>
        </p:blipFill>
        <p:spPr bwMode="auto">
          <a:xfrm>
            <a:off x="1151558" y="3819170"/>
            <a:ext cx="692972" cy="419076"/>
          </a:xfrm>
          <a:prstGeom prst="rect">
            <a:avLst/>
          </a:prstGeom>
        </p:spPr>
      </p:pic>
      <p:pic>
        <p:nvPicPr>
          <p:cNvPr id="56" name="Bildobjekt 86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1193550" y="4398957"/>
            <a:ext cx="757429" cy="208824"/>
          </a:xfrm>
          <a:prstGeom prst="rect">
            <a:avLst/>
          </a:prstGeom>
        </p:spPr>
      </p:pic>
      <p:sp>
        <p:nvSpPr>
          <p:cNvPr id="57" name="Rektangel med rundade hörn 80" hidden="0"/>
          <p:cNvSpPr/>
          <p:nvPr isPhoto="0" userDrawn="0"/>
        </p:nvSpPr>
        <p:spPr bwMode="auto">
          <a:xfrm>
            <a:off x="9881989" y="3454025"/>
            <a:ext cx="1530666" cy="759718"/>
          </a:xfrm>
          <a:prstGeom prst="roundRect">
            <a:avLst>
              <a:gd name="adj" fmla="val 7791"/>
            </a:avLst>
          </a:prstGeom>
          <a:solidFill>
            <a:sysClr val="window" lastClr="FFFFFF"/>
          </a:solidFill>
          <a:ln w="10795" cap="flat" cmpd="sng" algn="ctr">
            <a:solidFill>
              <a:srgbClr val="007DA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sv-SE" sz="1800" b="0" i="0" u="none" strike="noStrike" cap="none" spc="0">
              <a:ln>
                <a:noFill/>
              </a:ln>
              <a:solidFill>
                <a:prstClr val="white"/>
              </a:solidFill>
              <a:latin typeface="Neo Sans Std"/>
              <a:ea typeface="+mn-ea"/>
              <a:cs typeface="+mn-cs"/>
            </a:endParaRPr>
          </a:p>
        </p:txBody>
      </p:sp>
      <p:sp>
        <p:nvSpPr>
          <p:cNvPr id="58" name="Rektangel med rundade hörn 81" hidden="0"/>
          <p:cNvSpPr/>
          <p:nvPr isPhoto="0" userDrawn="0"/>
        </p:nvSpPr>
        <p:spPr bwMode="auto">
          <a:xfrm>
            <a:off x="10535505" y="3866029"/>
            <a:ext cx="398471" cy="288000"/>
          </a:xfrm>
          <a:prstGeom prst="roundRect">
            <a:avLst>
              <a:gd name="adj" fmla="val 16667"/>
            </a:avLst>
          </a:prstGeom>
          <a:solidFill>
            <a:srgbClr val="007DA8"/>
          </a:solidFill>
          <a:ln w="10795" cap="flat" cmpd="sng" algn="ctr">
            <a:solidFill>
              <a:srgbClr val="007DA8">
                <a:shade val="50000"/>
              </a:srgb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sv-SE" sz="1200" b="0" i="0" u="none" strike="noStrike" cap="none" spc="0">
                <a:ln>
                  <a:noFill/>
                </a:ln>
                <a:solidFill>
                  <a:prstClr val="white"/>
                </a:solidFill>
                <a:latin typeface="Neo Sans Std"/>
                <a:ea typeface="+mn-ea"/>
                <a:cs typeface="+mn-cs"/>
              </a:rPr>
              <a:t>NIS</a:t>
            </a:r>
            <a:endParaRPr/>
          </a:p>
        </p:txBody>
      </p:sp>
      <p:sp>
        <p:nvSpPr>
          <p:cNvPr id="59" name="Rektangel med rundade hörn 82" hidden="0"/>
          <p:cNvSpPr/>
          <p:nvPr isPhoto="0" userDrawn="0"/>
        </p:nvSpPr>
        <p:spPr bwMode="auto">
          <a:xfrm>
            <a:off x="9928847" y="3867150"/>
            <a:ext cx="576000" cy="288000"/>
          </a:xfrm>
          <a:prstGeom prst="roundRect">
            <a:avLst>
              <a:gd name="adj" fmla="val 16667"/>
            </a:avLst>
          </a:prstGeom>
          <a:solidFill>
            <a:srgbClr val="007DA8"/>
          </a:solidFill>
          <a:ln w="10795" cap="flat" cmpd="sng" algn="ctr">
            <a:solidFill>
              <a:srgbClr val="007DA8">
                <a:shade val="50000"/>
              </a:srgb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sv-SE" sz="1200" b="0" i="0" u="none" strike="noStrike" cap="none" spc="0">
                <a:ln>
                  <a:noFill/>
                </a:ln>
                <a:solidFill>
                  <a:prstClr val="white"/>
                </a:solidFill>
                <a:latin typeface="Neo Sans Std"/>
                <a:ea typeface="+mn-ea"/>
                <a:cs typeface="+mn-cs"/>
              </a:rPr>
              <a:t>SCADA</a:t>
            </a:r>
            <a:endParaRPr/>
          </a:p>
        </p:txBody>
      </p:sp>
      <p:sp>
        <p:nvSpPr>
          <p:cNvPr id="63" name="Rektangel med rundade hörn 92" hidden="0"/>
          <p:cNvSpPr/>
          <p:nvPr isPhoto="0" userDrawn="0"/>
        </p:nvSpPr>
        <p:spPr bwMode="auto">
          <a:xfrm>
            <a:off x="10964634" y="3864163"/>
            <a:ext cx="398471" cy="288000"/>
          </a:xfrm>
          <a:prstGeom prst="roundRect">
            <a:avLst>
              <a:gd name="adj" fmla="val 16667"/>
            </a:avLst>
          </a:prstGeom>
          <a:solidFill>
            <a:srgbClr val="007DA8"/>
          </a:solidFill>
          <a:ln w="10795" cap="flat" cmpd="sng" algn="ctr">
            <a:solidFill>
              <a:srgbClr val="007DA8">
                <a:shade val="50000"/>
              </a:srgb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sv-SE" sz="1200">
                <a:solidFill>
                  <a:prstClr val="white"/>
                </a:solidFill>
                <a:latin typeface="Neo Sans Std"/>
              </a:rPr>
              <a:t>…</a:t>
            </a:r>
            <a:endParaRPr lang="sv-SE" sz="1200" b="0" i="0" u="none" strike="noStrike" cap="none" spc="0">
              <a:ln>
                <a:noFill/>
              </a:ln>
              <a:solidFill>
                <a:prstClr val="white"/>
              </a:solidFill>
              <a:latin typeface="Neo Sans Std"/>
              <a:ea typeface="+mn-ea"/>
              <a:cs typeface="+mn-cs"/>
            </a:endParaRPr>
          </a:p>
        </p:txBody>
      </p:sp>
      <p:pic>
        <p:nvPicPr>
          <p:cNvPr id="64" name="Bildobjekt 93" hidden="0"/>
          <p:cNvPicPr>
            <a:picLocks noChangeAspect="1"/>
          </p:cNvPicPr>
          <p:nvPr isPhoto="0" userDrawn="0"/>
        </p:nvPicPr>
        <p:blipFill>
          <a:blip r:embed="rId6"/>
          <a:srcRect l="9704" t="38548" r="10146" b="37617"/>
          <a:stretch/>
        </p:blipFill>
        <p:spPr bwMode="auto">
          <a:xfrm>
            <a:off x="9909832" y="3496911"/>
            <a:ext cx="1474979" cy="260769"/>
          </a:xfrm>
          <a:prstGeom prst="rect">
            <a:avLst/>
          </a:prstGeom>
        </p:spPr>
      </p:pic>
      <p:pic>
        <p:nvPicPr>
          <p:cNvPr id="78" name="Bildobjekt 111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3215074" y="3579646"/>
            <a:ext cx="701365" cy="438353"/>
          </a:xfrm>
          <a:prstGeom prst="rect">
            <a:avLst/>
          </a:prstGeom>
        </p:spPr>
      </p:pic>
      <p:pic>
        <p:nvPicPr>
          <p:cNvPr id="83" name="Bildobjekt 112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4993006" y="3176211"/>
            <a:ext cx="1676628" cy="12457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5" name="Bildobjekt 8" hidden="0"/>
          <p:cNvPicPr>
            <a:picLocks noChangeAspect="1"/>
          </p:cNvPicPr>
          <p:nvPr isPhoto="0" userDrawn="0"/>
        </p:nvPicPr>
        <p:blipFill>
          <a:blip r:embed="rId9"/>
          <a:srcRect l="45779" t="14163" r="46202" b="7198"/>
          <a:stretch/>
        </p:blipFill>
        <p:spPr bwMode="auto">
          <a:xfrm rot="1740000">
            <a:off x="879429" y="3660369"/>
            <a:ext cx="95441" cy="936000"/>
          </a:xfrm>
          <a:prstGeom prst="rect">
            <a:avLst/>
          </a:prstGeom>
        </p:spPr>
      </p:pic>
      <p:pic>
        <p:nvPicPr>
          <p:cNvPr id="88" name="Bildobjekt 64" hidden="0"/>
          <p:cNvPicPr>
            <a:picLocks noChangeAspect="1"/>
          </p:cNvPicPr>
          <p:nvPr isPhoto="0" userDrawn="0"/>
        </p:nvPicPr>
        <p:blipFill>
          <a:blip r:embed="rId9"/>
          <a:srcRect l="45779" t="14163" r="46202" b="7198"/>
          <a:stretch/>
        </p:blipFill>
        <p:spPr bwMode="auto">
          <a:xfrm rot="1740000">
            <a:off x="1000253" y="2679580"/>
            <a:ext cx="95441" cy="936000"/>
          </a:xfrm>
          <a:prstGeom prst="rect">
            <a:avLst/>
          </a:prstGeom>
        </p:spPr>
      </p:pic>
      <p:pic>
        <p:nvPicPr>
          <p:cNvPr id="92" name="Picture 91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601962" y="4643405"/>
            <a:ext cx="1302604" cy="275485"/>
          </a:xfrm>
          <a:prstGeom prst="rect">
            <a:avLst/>
          </a:prstGeom>
        </p:spPr>
      </p:pic>
      <p:cxnSp>
        <p:nvCxnSpPr>
          <p:cNvPr id="93" name="Rak koppling 116" hidden="0"/>
          <p:cNvCxnSpPr>
            <a:cxnSpLocks/>
          </p:cNvCxnSpPr>
          <p:nvPr isPhoto="0" userDrawn="0"/>
        </p:nvCxnSpPr>
        <p:spPr bwMode="auto">
          <a:xfrm flipH="1">
            <a:off x="2197635" y="3490448"/>
            <a:ext cx="2625434" cy="0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dash"/>
            <a:headEnd type="triangle" w="med" len="med"/>
            <a:tailEnd type="triangle" w="med" len="med"/>
          </a:ln>
          <a:effectLst/>
        </p:spPr>
      </p:cxnSp>
      <p:cxnSp>
        <p:nvCxnSpPr>
          <p:cNvPr id="102" name="Rak koppling 116" hidden="0"/>
          <p:cNvCxnSpPr>
            <a:cxnSpLocks/>
          </p:cNvCxnSpPr>
          <p:nvPr isPhoto="0" userDrawn="0"/>
        </p:nvCxnSpPr>
        <p:spPr bwMode="auto">
          <a:xfrm flipH="1">
            <a:off x="2197635" y="4110317"/>
            <a:ext cx="2633030" cy="18052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dash"/>
            <a:headEnd type="triangle" w="med" len="med"/>
            <a:tailEnd type="triangle" w="med" len="med"/>
          </a:ln>
          <a:effectLst/>
        </p:spPr>
      </p:cxnSp>
      <p:sp>
        <p:nvSpPr>
          <p:cNvPr id="110" name="TextBox 109" hidden="0"/>
          <p:cNvSpPr txBox="1"/>
          <p:nvPr isPhoto="0" userDrawn="0"/>
        </p:nvSpPr>
        <p:spPr bwMode="auto">
          <a:xfrm>
            <a:off x="515598" y="4942067"/>
            <a:ext cx="1682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 sz="1200"/>
              <a:t>Energy </a:t>
            </a:r>
            <a:r>
              <a:rPr lang="sv-SE" sz="1200"/>
              <a:t>measurement</a:t>
            </a:r>
            <a:endParaRPr lang="sv-SE" sz="1200"/>
          </a:p>
          <a:p>
            <a:pPr>
              <a:defRPr/>
            </a:pPr>
            <a:r>
              <a:rPr lang="sv-SE" sz="1200"/>
              <a:t>Air </a:t>
            </a:r>
            <a:r>
              <a:rPr lang="sv-SE" sz="1200"/>
              <a:t>quality</a:t>
            </a:r>
            <a:r>
              <a:rPr lang="sv-SE" sz="1200"/>
              <a:t> / Access Security</a:t>
            </a:r>
            <a:endParaRPr/>
          </a:p>
        </p:txBody>
      </p:sp>
      <p:sp>
        <p:nvSpPr>
          <p:cNvPr id="119" name="Rectangle 118" hidden="0"/>
          <p:cNvSpPr/>
          <p:nvPr isPhoto="0" userDrawn="0"/>
        </p:nvSpPr>
        <p:spPr bwMode="auto">
          <a:xfrm>
            <a:off x="515598" y="2686199"/>
            <a:ext cx="1468718" cy="2268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0" name="TextBox 119" hidden="0"/>
          <p:cNvSpPr txBox="1"/>
          <p:nvPr isPhoto="0" userDrawn="0"/>
        </p:nvSpPr>
        <p:spPr bwMode="auto">
          <a:xfrm>
            <a:off x="2852870" y="4107197"/>
            <a:ext cx="1993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 sz="1100"/>
              <a:t>AES128 </a:t>
            </a:r>
            <a:r>
              <a:rPr lang="sv-SE" sz="1100"/>
              <a:t>encryption</a:t>
            </a:r>
            <a:endParaRPr lang="en-US" sz="1100"/>
          </a:p>
        </p:txBody>
      </p:sp>
      <p:cxnSp>
        <p:nvCxnSpPr>
          <p:cNvPr id="122" name="Rak koppling 116" hidden="0"/>
          <p:cNvCxnSpPr>
            <a:cxnSpLocks/>
          </p:cNvCxnSpPr>
          <p:nvPr isPhoto="0" userDrawn="0"/>
        </p:nvCxnSpPr>
        <p:spPr bwMode="auto">
          <a:xfrm flipH="1" flipV="1">
            <a:off x="5909946" y="4442280"/>
            <a:ext cx="2" cy="1016418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123" name="TextBox 122" hidden="0"/>
          <p:cNvSpPr txBox="1"/>
          <p:nvPr isPhoto="0" userDrawn="0"/>
        </p:nvSpPr>
        <p:spPr bwMode="auto">
          <a:xfrm>
            <a:off x="5959851" y="4518921"/>
            <a:ext cx="2083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 sz="1100"/>
              <a:t>Yggio Access and </a:t>
            </a:r>
            <a:r>
              <a:rPr lang="sv-SE" sz="1100"/>
              <a:t>Identity</a:t>
            </a:r>
            <a:r>
              <a:rPr lang="sv-SE" sz="1100"/>
              <a:t> management</a:t>
            </a:r>
            <a:endParaRPr lang="en-US" sz="1100"/>
          </a:p>
        </p:txBody>
      </p:sp>
      <p:cxnSp>
        <p:nvCxnSpPr>
          <p:cNvPr id="125" name="Rak koppling 116" hidden="0"/>
          <p:cNvCxnSpPr>
            <a:cxnSpLocks/>
          </p:cNvCxnSpPr>
          <p:nvPr isPhoto="0" userDrawn="0"/>
        </p:nvCxnSpPr>
        <p:spPr bwMode="auto">
          <a:xfrm flipH="1" flipV="1">
            <a:off x="6511244" y="2127315"/>
            <a:ext cx="2" cy="1016418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26" name="Rak koppling 116" hidden="0"/>
          <p:cNvCxnSpPr>
            <a:cxnSpLocks/>
          </p:cNvCxnSpPr>
          <p:nvPr isPhoto="0" userDrawn="0"/>
        </p:nvCxnSpPr>
        <p:spPr bwMode="auto">
          <a:xfrm>
            <a:off x="6333175" y="2123107"/>
            <a:ext cx="0" cy="980395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headEnd type="triangle" w="med" len="med"/>
            <a:tailEnd type="none" w="med" len="med"/>
          </a:ln>
          <a:effectLst/>
        </p:spPr>
      </p:cxnSp>
      <p:pic>
        <p:nvPicPr>
          <p:cNvPr id="127" name="Bildobjekt 86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3813647" y="1562865"/>
            <a:ext cx="1328569" cy="366288"/>
          </a:xfrm>
          <a:prstGeom prst="rect">
            <a:avLst/>
          </a:prstGeom>
        </p:spPr>
      </p:pic>
      <p:sp>
        <p:nvSpPr>
          <p:cNvPr id="128" name="Rectangle 127" hidden="0"/>
          <p:cNvSpPr/>
          <p:nvPr isPhoto="0" userDrawn="0"/>
        </p:nvSpPr>
        <p:spPr bwMode="auto">
          <a:xfrm>
            <a:off x="3561247" y="1432373"/>
            <a:ext cx="1759041" cy="6177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9" name="TextBox 128" hidden="0"/>
          <p:cNvSpPr txBox="1"/>
          <p:nvPr isPhoto="0" userDrawn="0"/>
        </p:nvSpPr>
        <p:spPr bwMode="auto">
          <a:xfrm>
            <a:off x="3313058" y="1228859"/>
            <a:ext cx="22224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sv-SE" sz="1100"/>
              <a:t>Quality</a:t>
            </a:r>
            <a:r>
              <a:rPr lang="sv-SE" sz="1100"/>
              <a:t> </a:t>
            </a:r>
            <a:r>
              <a:rPr lang="sv-SE" sz="1100"/>
              <a:t>control</a:t>
            </a:r>
            <a:r>
              <a:rPr lang="sv-SE" sz="1100"/>
              <a:t>  </a:t>
            </a:r>
            <a:r>
              <a:rPr lang="sv-SE" sz="1100"/>
              <a:t>of</a:t>
            </a:r>
            <a:r>
              <a:rPr lang="sv-SE" sz="1100"/>
              <a:t> </a:t>
            </a:r>
            <a:r>
              <a:rPr lang="sv-SE" sz="1100"/>
              <a:t>energy</a:t>
            </a:r>
            <a:r>
              <a:rPr lang="sv-SE" sz="1100"/>
              <a:t> </a:t>
            </a:r>
            <a:r>
              <a:rPr lang="sv-SE" sz="1100"/>
              <a:t>cards</a:t>
            </a:r>
            <a:endParaRPr lang="en-US" sz="1100"/>
          </a:p>
        </p:txBody>
      </p:sp>
      <p:cxnSp>
        <p:nvCxnSpPr>
          <p:cNvPr id="130" name="Rak koppling 116" hidden="0"/>
          <p:cNvCxnSpPr>
            <a:cxnSpLocks/>
          </p:cNvCxnSpPr>
          <p:nvPr isPhoto="0" userDrawn="0"/>
        </p:nvCxnSpPr>
        <p:spPr bwMode="auto">
          <a:xfrm>
            <a:off x="5123223" y="2123107"/>
            <a:ext cx="0" cy="980395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31" name="TextBox 130" hidden="0"/>
          <p:cNvSpPr txBox="1"/>
          <p:nvPr isPhoto="0" userDrawn="0"/>
        </p:nvSpPr>
        <p:spPr bwMode="auto">
          <a:xfrm>
            <a:off x="3713896" y="2133275"/>
            <a:ext cx="15562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 sz="1100"/>
              <a:t>Oauth</a:t>
            </a:r>
            <a:r>
              <a:rPr lang="sv-SE" sz="1100"/>
              <a:t> 2.0 </a:t>
            </a:r>
            <a:endParaRPr/>
          </a:p>
          <a:p>
            <a:pPr>
              <a:defRPr/>
            </a:pPr>
            <a:r>
              <a:rPr lang="sv-SE" sz="1100"/>
              <a:t>+ FIWARE NGSI </a:t>
            </a:r>
            <a:r>
              <a:rPr lang="sv-SE" sz="1100"/>
              <a:t>subscription</a:t>
            </a:r>
            <a:endParaRPr lang="en-US" sz="1100"/>
          </a:p>
        </p:txBody>
      </p:sp>
      <p:sp>
        <p:nvSpPr>
          <p:cNvPr id="132" name="TextBox 131" hidden="0"/>
          <p:cNvSpPr txBox="1"/>
          <p:nvPr isPhoto="0" userDrawn="0"/>
        </p:nvSpPr>
        <p:spPr bwMode="auto">
          <a:xfrm>
            <a:off x="4402416" y="4557346"/>
            <a:ext cx="12663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 sz="1100"/>
              <a:t>Oauth</a:t>
            </a:r>
            <a:r>
              <a:rPr lang="sv-SE" sz="1100"/>
              <a:t> 2.0 </a:t>
            </a:r>
            <a:endParaRPr/>
          </a:p>
          <a:p>
            <a:pPr>
              <a:defRPr/>
            </a:pPr>
            <a:r>
              <a:rPr lang="sv-SE" sz="1100"/>
              <a:t>FIWARE NGSI </a:t>
            </a:r>
            <a:r>
              <a:rPr lang="sv-SE" sz="1100"/>
              <a:t>subscription</a:t>
            </a:r>
            <a:endParaRPr lang="en-US" sz="1100"/>
          </a:p>
        </p:txBody>
      </p:sp>
      <p:sp>
        <p:nvSpPr>
          <p:cNvPr id="133" name="TextBox 132" hidden="0"/>
          <p:cNvSpPr txBox="1"/>
          <p:nvPr isPhoto="0" userDrawn="0"/>
        </p:nvSpPr>
        <p:spPr bwMode="auto">
          <a:xfrm>
            <a:off x="5260428" y="2146949"/>
            <a:ext cx="974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 sz="1100"/>
              <a:t>Oauth</a:t>
            </a:r>
            <a:r>
              <a:rPr lang="sv-SE" sz="1100"/>
              <a:t> 2.0 </a:t>
            </a:r>
            <a:endParaRPr/>
          </a:p>
          <a:p>
            <a:pPr>
              <a:defRPr/>
            </a:pPr>
            <a:r>
              <a:rPr lang="sv-SE" sz="1100"/>
              <a:t>+ FIWARE NGSI </a:t>
            </a:r>
            <a:r>
              <a:rPr lang="sv-SE" sz="1100"/>
              <a:t>subscription</a:t>
            </a:r>
            <a:endParaRPr lang="en-US" sz="1100"/>
          </a:p>
        </p:txBody>
      </p:sp>
      <p:sp>
        <p:nvSpPr>
          <p:cNvPr id="134" name="TextBox 133" hidden="0"/>
          <p:cNvSpPr txBox="1"/>
          <p:nvPr isPhoto="0" userDrawn="0"/>
        </p:nvSpPr>
        <p:spPr bwMode="auto">
          <a:xfrm>
            <a:off x="6499781" y="2167523"/>
            <a:ext cx="25222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 sz="1100"/>
              <a:t>Generic</a:t>
            </a:r>
            <a:r>
              <a:rPr lang="sv-SE" sz="1100"/>
              <a:t> Yggio HTTPS IoT-</a:t>
            </a:r>
            <a:r>
              <a:rPr lang="sv-SE" sz="1100"/>
              <a:t>node</a:t>
            </a:r>
            <a:r>
              <a:rPr lang="sv-SE" sz="1100"/>
              <a:t>.</a:t>
            </a:r>
            <a:endParaRPr/>
          </a:p>
          <a:p>
            <a:pPr>
              <a:defRPr/>
            </a:pPr>
            <a:r>
              <a:rPr lang="sv-SE" sz="1100"/>
              <a:t>Add</a:t>
            </a:r>
            <a:r>
              <a:rPr lang="sv-SE" sz="1100"/>
              <a:t> </a:t>
            </a:r>
            <a:r>
              <a:rPr lang="sv-SE" sz="1100"/>
              <a:t>analyze</a:t>
            </a:r>
            <a:r>
              <a:rPr lang="sv-SE" sz="1100"/>
              <a:t> </a:t>
            </a:r>
            <a:r>
              <a:rPr lang="sv-SE" sz="1100"/>
              <a:t>result</a:t>
            </a:r>
            <a:r>
              <a:rPr lang="sv-SE" sz="1100"/>
              <a:t> to data </a:t>
            </a:r>
            <a:r>
              <a:rPr lang="sv-SE" sz="1100"/>
              <a:t>stream</a:t>
            </a:r>
            <a:endParaRPr lang="en-US" sz="1100"/>
          </a:p>
        </p:txBody>
      </p:sp>
      <p:cxnSp>
        <p:nvCxnSpPr>
          <p:cNvPr id="135" name="Rak koppling 116" hidden="0"/>
          <p:cNvCxnSpPr>
            <a:cxnSpLocks/>
          </p:cNvCxnSpPr>
          <p:nvPr isPhoto="0" userDrawn="0"/>
        </p:nvCxnSpPr>
        <p:spPr bwMode="auto">
          <a:xfrm flipH="1">
            <a:off x="6669636" y="4066164"/>
            <a:ext cx="2352387" cy="17733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36" name="TextBox 135" hidden="0"/>
          <p:cNvSpPr txBox="1"/>
          <p:nvPr isPhoto="0" userDrawn="0"/>
        </p:nvSpPr>
        <p:spPr bwMode="auto">
          <a:xfrm>
            <a:off x="6906139" y="3454025"/>
            <a:ext cx="2932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 sz="1100"/>
              <a:t>Oauth</a:t>
            </a:r>
            <a:r>
              <a:rPr lang="sv-SE" sz="1100"/>
              <a:t> 2.0 </a:t>
            </a:r>
            <a:endParaRPr/>
          </a:p>
          <a:p>
            <a:pPr>
              <a:defRPr/>
            </a:pPr>
            <a:r>
              <a:rPr lang="sv-SE" sz="1100"/>
              <a:t>HTTPS Yggio Rest API </a:t>
            </a:r>
            <a:endParaRPr/>
          </a:p>
          <a:p>
            <a:pPr>
              <a:defRPr/>
            </a:pPr>
            <a:r>
              <a:rPr lang="sv-SE" sz="1100"/>
              <a:t>FIWARE NGSI </a:t>
            </a:r>
            <a:r>
              <a:rPr lang="sv-SE" sz="1100"/>
              <a:t>subscription</a:t>
            </a:r>
            <a:endParaRPr lang="en-US" sz="1100"/>
          </a:p>
        </p:txBody>
      </p:sp>
      <p:sp>
        <p:nvSpPr>
          <p:cNvPr id="137" name="Arrow: Curved Down 136" hidden="0"/>
          <p:cNvSpPr/>
          <p:nvPr isPhoto="0" userDrawn="0"/>
        </p:nvSpPr>
        <p:spPr bwMode="auto">
          <a:xfrm>
            <a:off x="5270115" y="3402708"/>
            <a:ext cx="1179140" cy="440782"/>
          </a:xfrm>
          <a:prstGeom prst="curvedDownArrow">
            <a:avLst>
              <a:gd name="adj1" fmla="val 25000"/>
              <a:gd name="adj2" fmla="val 52146"/>
              <a:gd name="adj3" fmla="val 25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8" name="TextBox 137" hidden="0"/>
          <p:cNvSpPr txBox="1"/>
          <p:nvPr isPhoto="0" userDrawn="0"/>
        </p:nvSpPr>
        <p:spPr bwMode="auto">
          <a:xfrm>
            <a:off x="5150187" y="3628968"/>
            <a:ext cx="1584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 sz="3200" b="1"/>
              <a:t>YGGIO</a:t>
            </a:r>
            <a:endParaRPr lang="en-US" sz="3200" b="1"/>
          </a:p>
        </p:txBody>
      </p:sp>
      <p:pic>
        <p:nvPicPr>
          <p:cNvPr id="139" name="Bildobjekt 12" hidden="0"/>
          <p:cNvPicPr>
            <a:picLocks noChangeAspect="1"/>
          </p:cNvPicPr>
          <p:nvPr isPhoto="0" userDrawn="0"/>
        </p:nvPicPr>
        <p:blipFill>
          <a:blip r:embed="rId11"/>
          <a:stretch/>
        </p:blipFill>
        <p:spPr bwMode="auto">
          <a:xfrm>
            <a:off x="555772" y="2070821"/>
            <a:ext cx="1452069" cy="571729"/>
          </a:xfrm>
          <a:prstGeom prst="rect">
            <a:avLst/>
          </a:prstGeom>
        </p:spPr>
      </p:pic>
      <p:sp>
        <p:nvSpPr>
          <p:cNvPr id="140" name="TextBox 139" hidden="0"/>
          <p:cNvSpPr txBox="1"/>
          <p:nvPr isPhoto="0" userDrawn="0"/>
        </p:nvSpPr>
        <p:spPr bwMode="auto">
          <a:xfrm>
            <a:off x="6183448" y="1239524"/>
            <a:ext cx="2339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 sz="1100"/>
              <a:t>Analyze</a:t>
            </a:r>
            <a:r>
              <a:rPr lang="sv-SE" sz="1100"/>
              <a:t> </a:t>
            </a:r>
            <a:r>
              <a:rPr lang="sv-SE" sz="1100"/>
              <a:t>energy</a:t>
            </a:r>
            <a:r>
              <a:rPr lang="sv-SE" sz="1100"/>
              <a:t> distribution status  </a:t>
            </a:r>
            <a:endParaRPr lang="en-US" sz="1100"/>
          </a:p>
        </p:txBody>
      </p:sp>
      <p:sp>
        <p:nvSpPr>
          <p:cNvPr id="141" name="Rectangle 140" hidden="0"/>
          <p:cNvSpPr/>
          <p:nvPr isPhoto="0" userDrawn="0"/>
        </p:nvSpPr>
        <p:spPr bwMode="auto">
          <a:xfrm>
            <a:off x="5123223" y="5458698"/>
            <a:ext cx="1540807" cy="7433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  <a:p>
            <a:pPr algn="ctr">
              <a:defRPr/>
            </a:pPr>
            <a:r>
              <a:rPr lang="en-US"/>
              <a:t>Sense</a:t>
            </a:r>
            <a:endParaRPr/>
          </a:p>
        </p:txBody>
      </p:sp>
      <p:sp>
        <p:nvSpPr>
          <p:cNvPr id="142" name="Oval 141" hidden="0"/>
          <p:cNvSpPr/>
          <p:nvPr isPhoto="0" userDrawn="0"/>
        </p:nvSpPr>
        <p:spPr bwMode="auto">
          <a:xfrm>
            <a:off x="7190628" y="5125148"/>
            <a:ext cx="1806798" cy="14076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800">
                <a:solidFill>
                  <a:schemeClr val="tx1"/>
                </a:solidFill>
              </a:rPr>
              <a:t>LoRa </a:t>
            </a:r>
            <a:r>
              <a:rPr lang="en-US" sz="1600">
                <a:solidFill>
                  <a:schemeClr val="tx1"/>
                </a:solidFill>
              </a:rPr>
              <a:t>network monitoring</a:t>
            </a:r>
            <a:endParaRPr/>
          </a:p>
          <a:p>
            <a:pPr algn="ctr">
              <a:defRPr/>
            </a:pPr>
            <a:r>
              <a:rPr lang="en-US" sz="1600">
                <a:solidFill>
                  <a:schemeClr val="tx1"/>
                </a:solidFill>
              </a:rPr>
              <a:t> to detect anomalies</a:t>
            </a:r>
            <a:endParaRPr/>
          </a:p>
        </p:txBody>
      </p:sp>
      <p:cxnSp>
        <p:nvCxnSpPr>
          <p:cNvPr id="143" name="Straight Connector 142" hidden="0"/>
          <p:cNvCxnSpPr>
            <a:cxnSpLocks/>
            <a:stCxn id="141" idx="3"/>
            <a:endCxn id="142" idx="2"/>
          </p:cNvCxnSpPr>
          <p:nvPr isPhoto="0" userDrawn="0"/>
        </p:nvCxnSpPr>
        <p:spPr bwMode="auto">
          <a:xfrm flipV="1">
            <a:off x="6664030" y="5828951"/>
            <a:ext cx="526598" cy="1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 hidden="0"/>
          <p:cNvSpPr/>
          <p:nvPr isPhoto="0" userDrawn="0"/>
        </p:nvSpPr>
        <p:spPr bwMode="auto">
          <a:xfrm>
            <a:off x="2701070" y="3060465"/>
            <a:ext cx="424504" cy="340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sv-SE"/>
              <a:t>1</a:t>
            </a:r>
            <a:endParaRPr lang="en-US"/>
          </a:p>
        </p:txBody>
      </p:sp>
      <p:sp>
        <p:nvSpPr>
          <p:cNvPr id="145" name="Oval 144" hidden="0"/>
          <p:cNvSpPr/>
          <p:nvPr isPhoto="0" userDrawn="0"/>
        </p:nvSpPr>
        <p:spPr bwMode="auto">
          <a:xfrm>
            <a:off x="3277928" y="2176754"/>
            <a:ext cx="424504" cy="340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sv-SE"/>
              <a:t>2</a:t>
            </a:r>
            <a:endParaRPr lang="en-US"/>
          </a:p>
        </p:txBody>
      </p:sp>
      <p:sp>
        <p:nvSpPr>
          <p:cNvPr id="146" name="Oval 145" hidden="0"/>
          <p:cNvSpPr/>
          <p:nvPr isPhoto="0" userDrawn="0"/>
        </p:nvSpPr>
        <p:spPr bwMode="auto">
          <a:xfrm>
            <a:off x="8764126" y="2178325"/>
            <a:ext cx="424504" cy="340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sv-SE"/>
              <a:t>3</a:t>
            </a:r>
            <a:endParaRPr lang="en-US"/>
          </a:p>
        </p:txBody>
      </p:sp>
      <p:sp>
        <p:nvSpPr>
          <p:cNvPr id="147" name="Oval 146" hidden="0"/>
          <p:cNvSpPr/>
          <p:nvPr isPhoto="0" userDrawn="0"/>
        </p:nvSpPr>
        <p:spPr bwMode="auto">
          <a:xfrm>
            <a:off x="8809773" y="3355125"/>
            <a:ext cx="424504" cy="340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sv-SE"/>
              <a:t>4</a:t>
            </a:r>
            <a:endParaRPr lang="en-US"/>
          </a:p>
        </p:txBody>
      </p:sp>
      <p:sp>
        <p:nvSpPr>
          <p:cNvPr id="148" name="Oval 147" hidden="0"/>
          <p:cNvSpPr/>
          <p:nvPr isPhoto="0" userDrawn="0"/>
        </p:nvSpPr>
        <p:spPr bwMode="auto">
          <a:xfrm>
            <a:off x="5959851" y="4983134"/>
            <a:ext cx="424504" cy="340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sv-SE"/>
              <a:t>5</a:t>
            </a:r>
            <a:endParaRPr lang="en-US"/>
          </a:p>
        </p:txBody>
      </p:sp>
      <p:pic>
        <p:nvPicPr>
          <p:cNvPr id="150" name="Bildobjekt 61" hidden="0"/>
          <p:cNvPicPr>
            <a:picLocks noChangeAspect="1"/>
          </p:cNvPicPr>
          <p:nvPr isPhoto="0" userDrawn="0"/>
        </p:nvPicPr>
        <p:blipFill>
          <a:blip r:embed="rId12"/>
          <a:stretch/>
        </p:blipFill>
        <p:spPr bwMode="auto">
          <a:xfrm>
            <a:off x="5450205" y="5587778"/>
            <a:ext cx="934150" cy="233538"/>
          </a:xfrm>
          <a:prstGeom prst="rect">
            <a:avLst/>
          </a:prstGeom>
        </p:spPr>
      </p:pic>
      <p:pic>
        <p:nvPicPr>
          <p:cNvPr id="151" name="Google Shape;180;p32" descr="Logo&#10;&#10;Description automatically generated" hidden="0"/>
          <p:cNvPicPr/>
          <p:nvPr isPhoto="0" userDrawn="0"/>
        </p:nvPicPr>
        <p:blipFill>
          <a:blip r:embed="rId13">
            <a:alphaModFix/>
          </a:blip>
          <a:stretch/>
        </p:blipFill>
        <p:spPr bwMode="auto">
          <a:xfrm>
            <a:off x="9923032" y="1022617"/>
            <a:ext cx="1704623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 hidden="0"/>
          <p:cNvSpPr txBox="1"/>
          <p:nvPr isPhoto="0" userDrawn="0"/>
        </p:nvSpPr>
        <p:spPr bwMode="auto">
          <a:xfrm>
            <a:off x="9790096" y="2332032"/>
            <a:ext cx="201330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Yggio is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powered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by RATATOSK. The FIWARE NGSI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compliant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publish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/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subscribe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context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broker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/>
          </a:p>
          <a:p>
            <a:pPr algn="ctr">
              <a:defRPr/>
            </a:pP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Enforce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zero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trust access. </a:t>
            </a:r>
            <a:endParaRPr lang="en-US" sz="11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2" name="Rektangel med rundade hörn 108" hidden="0"/>
          <p:cNvSpPr/>
          <p:nvPr isPhoto="0" userDrawn="0"/>
        </p:nvSpPr>
        <p:spPr bwMode="auto">
          <a:xfrm>
            <a:off x="9108168" y="3884708"/>
            <a:ext cx="684000" cy="288000"/>
          </a:xfrm>
          <a:prstGeom prst="roundRect">
            <a:avLst>
              <a:gd name="adj" fmla="val 16667"/>
            </a:avLst>
          </a:prstGeom>
          <a:solidFill>
            <a:srgbClr val="007DA8"/>
          </a:solidFill>
          <a:ln w="10795" cap="flat" cmpd="sng" algn="ctr">
            <a:solidFill>
              <a:srgbClr val="007DA8">
                <a:shade val="50000"/>
              </a:srgb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sv-SE" sz="1200" b="0" i="0" u="none" strike="noStrike" cap="none" spc="0">
                <a:ln>
                  <a:noFill/>
                </a:ln>
                <a:solidFill>
                  <a:prstClr val="white"/>
                </a:solidFill>
                <a:latin typeface="Neo Sans Std"/>
                <a:ea typeface="+mn-ea"/>
                <a:cs typeface="+mn-cs"/>
              </a:rPr>
              <a:t>”SCADA”</a:t>
            </a:r>
            <a:endParaRPr/>
          </a:p>
        </p:txBody>
      </p:sp>
      <p:sp>
        <p:nvSpPr>
          <p:cNvPr id="2" name="Rectangle 1" hidden="0"/>
          <p:cNvSpPr/>
          <p:nvPr isPhoto="0" userDrawn="0"/>
        </p:nvSpPr>
        <p:spPr bwMode="auto">
          <a:xfrm>
            <a:off x="-142504" y="5913912"/>
            <a:ext cx="2470068" cy="902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Rectangle 59" hidden="0"/>
          <p:cNvSpPr/>
          <p:nvPr isPhoto="0" userDrawn="0"/>
        </p:nvSpPr>
        <p:spPr bwMode="auto">
          <a:xfrm>
            <a:off x="9499706" y="5828950"/>
            <a:ext cx="2470068" cy="902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 hidden="0"/>
          <p:cNvSpPr/>
          <p:nvPr isPhoto="0" userDrawn="0"/>
        </p:nvSpPr>
        <p:spPr bwMode="auto">
          <a:xfrm>
            <a:off x="8876505" y="578551"/>
            <a:ext cx="2257776" cy="23317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4" name="Bildobjekt 73" hidden="0"/>
          <p:cNvPicPr>
            <a:picLocks noChangeAspect="1"/>
          </p:cNvPicPr>
          <p:nvPr isPhoto="0" userDrawn="0"/>
        </p:nvPicPr>
        <p:blipFill>
          <a:blip r:embed="rId2"/>
          <a:srcRect l="2877" t="6999" r="4186" b="5573"/>
          <a:stretch/>
        </p:blipFill>
        <p:spPr bwMode="auto">
          <a:xfrm>
            <a:off x="1204687" y="3081819"/>
            <a:ext cx="700828" cy="423827"/>
          </a:xfrm>
          <a:prstGeom prst="rect">
            <a:avLst/>
          </a:prstGeom>
        </p:spPr>
      </p:pic>
      <p:pic>
        <p:nvPicPr>
          <p:cNvPr id="55" name="Bildobjekt 88" hidden="0"/>
          <p:cNvPicPr>
            <a:picLocks noChangeAspect="1"/>
          </p:cNvPicPr>
          <p:nvPr isPhoto="0" userDrawn="0"/>
        </p:nvPicPr>
        <p:blipFill>
          <a:blip r:embed="rId2"/>
          <a:srcRect l="2877" t="6999" r="4186" b="5573"/>
          <a:stretch/>
        </p:blipFill>
        <p:spPr bwMode="auto">
          <a:xfrm>
            <a:off x="1184782" y="3949732"/>
            <a:ext cx="692972" cy="419076"/>
          </a:xfrm>
          <a:prstGeom prst="rect">
            <a:avLst/>
          </a:prstGeom>
        </p:spPr>
      </p:pic>
      <p:pic>
        <p:nvPicPr>
          <p:cNvPr id="56" name="Bildobjekt 86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193550" y="4398957"/>
            <a:ext cx="757429" cy="208824"/>
          </a:xfrm>
          <a:prstGeom prst="rect">
            <a:avLst/>
          </a:prstGeom>
        </p:spPr>
      </p:pic>
      <p:pic>
        <p:nvPicPr>
          <p:cNvPr id="78" name="Bildobjekt 111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3215074" y="3579646"/>
            <a:ext cx="701365" cy="438353"/>
          </a:xfrm>
          <a:prstGeom prst="rect">
            <a:avLst/>
          </a:prstGeom>
        </p:spPr>
      </p:pic>
      <p:pic>
        <p:nvPicPr>
          <p:cNvPr id="83" name="Bildobjekt 112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4993006" y="3176211"/>
            <a:ext cx="1676628" cy="12457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5" name="Bildobjekt 8" hidden="0"/>
          <p:cNvPicPr>
            <a:picLocks noChangeAspect="1"/>
          </p:cNvPicPr>
          <p:nvPr isPhoto="0" userDrawn="0"/>
        </p:nvPicPr>
        <p:blipFill>
          <a:blip r:embed="rId6"/>
          <a:srcRect l="45779" t="14163" r="46202" b="7198"/>
          <a:stretch/>
        </p:blipFill>
        <p:spPr bwMode="auto">
          <a:xfrm rot="1740000">
            <a:off x="879429" y="3660369"/>
            <a:ext cx="95441" cy="936000"/>
          </a:xfrm>
          <a:prstGeom prst="rect">
            <a:avLst/>
          </a:prstGeom>
        </p:spPr>
      </p:pic>
      <p:pic>
        <p:nvPicPr>
          <p:cNvPr id="88" name="Bildobjekt 64" hidden="0"/>
          <p:cNvPicPr>
            <a:picLocks noChangeAspect="1"/>
          </p:cNvPicPr>
          <p:nvPr isPhoto="0" userDrawn="0"/>
        </p:nvPicPr>
        <p:blipFill>
          <a:blip r:embed="rId6"/>
          <a:srcRect l="45779" t="14163" r="46202" b="7198"/>
          <a:stretch/>
        </p:blipFill>
        <p:spPr bwMode="auto">
          <a:xfrm rot="1740000">
            <a:off x="856552" y="1522794"/>
            <a:ext cx="95441" cy="936000"/>
          </a:xfrm>
          <a:prstGeom prst="rect">
            <a:avLst/>
          </a:prstGeom>
        </p:spPr>
      </p:pic>
      <p:pic>
        <p:nvPicPr>
          <p:cNvPr id="92" name="Picture 91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601962" y="4643405"/>
            <a:ext cx="1302604" cy="275485"/>
          </a:xfrm>
          <a:prstGeom prst="rect">
            <a:avLst/>
          </a:prstGeom>
        </p:spPr>
      </p:pic>
      <p:cxnSp>
        <p:nvCxnSpPr>
          <p:cNvPr id="93" name="Rak koppling 116" hidden="0"/>
          <p:cNvCxnSpPr>
            <a:cxnSpLocks/>
          </p:cNvCxnSpPr>
          <p:nvPr isPhoto="0" userDrawn="0"/>
        </p:nvCxnSpPr>
        <p:spPr bwMode="auto">
          <a:xfrm flipH="1">
            <a:off x="2197635" y="3490448"/>
            <a:ext cx="2625434" cy="0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dash"/>
            <a:headEnd type="triangle" w="med" len="med"/>
            <a:tailEnd type="triangle" w="med" len="med"/>
          </a:ln>
          <a:effectLst/>
        </p:spPr>
      </p:cxnSp>
      <p:cxnSp>
        <p:nvCxnSpPr>
          <p:cNvPr id="102" name="Rak koppling 116" hidden="0"/>
          <p:cNvCxnSpPr>
            <a:cxnSpLocks/>
          </p:cNvCxnSpPr>
          <p:nvPr isPhoto="0" userDrawn="0"/>
        </p:nvCxnSpPr>
        <p:spPr bwMode="auto">
          <a:xfrm flipH="1">
            <a:off x="2197635" y="4110317"/>
            <a:ext cx="2633030" cy="18052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dash"/>
            <a:headEnd type="triangle" w="med" len="med"/>
            <a:tailEnd type="triangle" w="med" len="med"/>
          </a:ln>
          <a:effectLst/>
        </p:spPr>
      </p:cxnSp>
      <p:sp>
        <p:nvSpPr>
          <p:cNvPr id="110" name="TextBox 109" hidden="0"/>
          <p:cNvSpPr txBox="1"/>
          <p:nvPr isPhoto="0" userDrawn="0"/>
        </p:nvSpPr>
        <p:spPr bwMode="auto">
          <a:xfrm>
            <a:off x="515598" y="4942067"/>
            <a:ext cx="1682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 sz="1200"/>
              <a:t>Energy </a:t>
            </a:r>
            <a:r>
              <a:rPr lang="sv-SE" sz="1200"/>
              <a:t>measurement</a:t>
            </a:r>
            <a:endParaRPr lang="sv-SE" sz="1200"/>
          </a:p>
          <a:p>
            <a:pPr>
              <a:defRPr/>
            </a:pPr>
            <a:r>
              <a:rPr lang="sv-SE" sz="1200"/>
              <a:t>Air </a:t>
            </a:r>
            <a:r>
              <a:rPr lang="sv-SE" sz="1200"/>
              <a:t>quality</a:t>
            </a:r>
            <a:r>
              <a:rPr lang="sv-SE" sz="1200"/>
              <a:t> / Access Security</a:t>
            </a:r>
            <a:endParaRPr/>
          </a:p>
        </p:txBody>
      </p:sp>
      <p:sp>
        <p:nvSpPr>
          <p:cNvPr id="119" name="Rectangle 118" hidden="0"/>
          <p:cNvSpPr/>
          <p:nvPr isPhoto="0" userDrawn="0"/>
        </p:nvSpPr>
        <p:spPr bwMode="auto">
          <a:xfrm>
            <a:off x="515598" y="1413165"/>
            <a:ext cx="1468718" cy="35413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0" name="TextBox 119" hidden="0"/>
          <p:cNvSpPr txBox="1"/>
          <p:nvPr isPhoto="0" userDrawn="0"/>
        </p:nvSpPr>
        <p:spPr bwMode="auto">
          <a:xfrm>
            <a:off x="2852870" y="4107197"/>
            <a:ext cx="1993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 sz="1100"/>
              <a:t>AES128 </a:t>
            </a:r>
            <a:r>
              <a:rPr lang="sv-SE" sz="1100"/>
              <a:t>encryption</a:t>
            </a:r>
            <a:endParaRPr lang="en-US" sz="1100"/>
          </a:p>
        </p:txBody>
      </p:sp>
      <p:cxnSp>
        <p:nvCxnSpPr>
          <p:cNvPr id="122" name="Rak koppling 116" hidden="0"/>
          <p:cNvCxnSpPr>
            <a:cxnSpLocks/>
          </p:cNvCxnSpPr>
          <p:nvPr isPhoto="0" userDrawn="0"/>
        </p:nvCxnSpPr>
        <p:spPr bwMode="auto">
          <a:xfrm flipH="1" flipV="1">
            <a:off x="5909946" y="4442280"/>
            <a:ext cx="2" cy="1016418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123" name="TextBox 122" hidden="0"/>
          <p:cNvSpPr txBox="1"/>
          <p:nvPr isPhoto="0" userDrawn="0"/>
        </p:nvSpPr>
        <p:spPr bwMode="auto">
          <a:xfrm>
            <a:off x="5959851" y="4518921"/>
            <a:ext cx="2083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 sz="1100"/>
              <a:t>Yggio Access and </a:t>
            </a:r>
            <a:r>
              <a:rPr lang="sv-SE" sz="1100"/>
              <a:t>Identity</a:t>
            </a:r>
            <a:r>
              <a:rPr lang="sv-SE" sz="1100"/>
              <a:t> management</a:t>
            </a:r>
            <a:endParaRPr lang="en-US" sz="1100"/>
          </a:p>
        </p:txBody>
      </p:sp>
      <p:sp>
        <p:nvSpPr>
          <p:cNvPr id="132" name="TextBox 131" hidden="0"/>
          <p:cNvSpPr txBox="1"/>
          <p:nvPr isPhoto="0" userDrawn="0"/>
        </p:nvSpPr>
        <p:spPr bwMode="auto">
          <a:xfrm>
            <a:off x="4402416" y="4557346"/>
            <a:ext cx="12663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 sz="1100"/>
              <a:t>Oauth</a:t>
            </a:r>
            <a:r>
              <a:rPr lang="sv-SE" sz="1100"/>
              <a:t> 2.0 </a:t>
            </a:r>
            <a:endParaRPr/>
          </a:p>
          <a:p>
            <a:pPr>
              <a:defRPr/>
            </a:pPr>
            <a:r>
              <a:rPr lang="sv-SE" sz="1100"/>
              <a:t>FIWARE NGSI </a:t>
            </a:r>
            <a:r>
              <a:rPr lang="sv-SE" sz="1100"/>
              <a:t>subscription</a:t>
            </a:r>
            <a:endParaRPr lang="en-US" sz="1100"/>
          </a:p>
        </p:txBody>
      </p:sp>
      <p:sp>
        <p:nvSpPr>
          <p:cNvPr id="137" name="Arrow: Curved Down 136" hidden="0"/>
          <p:cNvSpPr/>
          <p:nvPr isPhoto="0" userDrawn="0"/>
        </p:nvSpPr>
        <p:spPr bwMode="auto">
          <a:xfrm>
            <a:off x="5270115" y="3402708"/>
            <a:ext cx="1179140" cy="440782"/>
          </a:xfrm>
          <a:prstGeom prst="curvedDownArrow">
            <a:avLst>
              <a:gd name="adj1" fmla="val 25000"/>
              <a:gd name="adj2" fmla="val 52146"/>
              <a:gd name="adj3" fmla="val 25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8" name="TextBox 137" hidden="0"/>
          <p:cNvSpPr txBox="1"/>
          <p:nvPr isPhoto="0" userDrawn="0"/>
        </p:nvSpPr>
        <p:spPr bwMode="auto">
          <a:xfrm>
            <a:off x="5150187" y="3628968"/>
            <a:ext cx="1584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 sz="3200" b="1"/>
              <a:t>YGGIO</a:t>
            </a:r>
            <a:endParaRPr lang="en-US" sz="3200" b="1"/>
          </a:p>
        </p:txBody>
      </p:sp>
      <p:pic>
        <p:nvPicPr>
          <p:cNvPr id="139" name="Bildobjekt 12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2327564" y="1419635"/>
            <a:ext cx="3325859" cy="1309504"/>
          </a:xfrm>
          <a:prstGeom prst="rect">
            <a:avLst/>
          </a:prstGeom>
        </p:spPr>
      </p:pic>
      <p:sp>
        <p:nvSpPr>
          <p:cNvPr id="141" name="Rectangle 140" hidden="0"/>
          <p:cNvSpPr/>
          <p:nvPr isPhoto="0" userDrawn="0"/>
        </p:nvSpPr>
        <p:spPr bwMode="auto">
          <a:xfrm>
            <a:off x="5123223" y="5458698"/>
            <a:ext cx="1540807" cy="7433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  <a:p>
            <a:pPr algn="ctr">
              <a:defRPr/>
            </a:pPr>
            <a:r>
              <a:rPr lang="en-US"/>
              <a:t>Sense</a:t>
            </a:r>
            <a:endParaRPr/>
          </a:p>
        </p:txBody>
      </p:sp>
      <p:sp>
        <p:nvSpPr>
          <p:cNvPr id="142" name="Oval 141" hidden="0"/>
          <p:cNvSpPr/>
          <p:nvPr isPhoto="0" userDrawn="0"/>
        </p:nvSpPr>
        <p:spPr bwMode="auto">
          <a:xfrm>
            <a:off x="7190628" y="5125148"/>
            <a:ext cx="1806798" cy="14076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800">
                <a:solidFill>
                  <a:schemeClr val="tx1"/>
                </a:solidFill>
              </a:rPr>
              <a:t>LoRa </a:t>
            </a:r>
            <a:r>
              <a:rPr lang="en-US" sz="1600">
                <a:solidFill>
                  <a:schemeClr val="tx1"/>
                </a:solidFill>
              </a:rPr>
              <a:t>network monitoring</a:t>
            </a:r>
            <a:endParaRPr/>
          </a:p>
          <a:p>
            <a:pPr algn="ctr">
              <a:defRPr/>
            </a:pPr>
            <a:r>
              <a:rPr lang="en-US" sz="1600">
                <a:solidFill>
                  <a:schemeClr val="tx1"/>
                </a:solidFill>
              </a:rPr>
              <a:t> to detect anomalies</a:t>
            </a:r>
            <a:endParaRPr/>
          </a:p>
        </p:txBody>
      </p:sp>
      <p:cxnSp>
        <p:nvCxnSpPr>
          <p:cNvPr id="143" name="Straight Connector 142" hidden="0"/>
          <p:cNvCxnSpPr>
            <a:cxnSpLocks/>
            <a:stCxn id="141" idx="3"/>
            <a:endCxn id="142" idx="2"/>
          </p:cNvCxnSpPr>
          <p:nvPr isPhoto="0" userDrawn="0"/>
        </p:nvCxnSpPr>
        <p:spPr bwMode="auto">
          <a:xfrm flipV="1">
            <a:off x="6664030" y="5828951"/>
            <a:ext cx="526598" cy="1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 hidden="0"/>
          <p:cNvSpPr/>
          <p:nvPr isPhoto="0" userDrawn="0"/>
        </p:nvSpPr>
        <p:spPr bwMode="auto">
          <a:xfrm>
            <a:off x="2701070" y="3060465"/>
            <a:ext cx="424504" cy="340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sv-SE"/>
              <a:t>1</a:t>
            </a:r>
            <a:endParaRPr lang="en-US"/>
          </a:p>
        </p:txBody>
      </p:sp>
      <p:sp>
        <p:nvSpPr>
          <p:cNvPr id="148" name="Oval 147" hidden="0"/>
          <p:cNvSpPr/>
          <p:nvPr isPhoto="0" userDrawn="0"/>
        </p:nvSpPr>
        <p:spPr bwMode="auto">
          <a:xfrm>
            <a:off x="5959851" y="4983134"/>
            <a:ext cx="424504" cy="340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sv-SE"/>
              <a:t>5</a:t>
            </a:r>
            <a:endParaRPr lang="en-US"/>
          </a:p>
        </p:txBody>
      </p:sp>
      <p:pic>
        <p:nvPicPr>
          <p:cNvPr id="150" name="Bildobjekt 61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5450205" y="5587778"/>
            <a:ext cx="934150" cy="233538"/>
          </a:xfrm>
          <a:prstGeom prst="rect">
            <a:avLst/>
          </a:prstGeom>
        </p:spPr>
      </p:pic>
      <p:pic>
        <p:nvPicPr>
          <p:cNvPr id="151" name="Google Shape;180;p32" descr="Logo&#10;&#10;Description automatically generated" hidden="0"/>
          <p:cNvPicPr/>
          <p:nvPr isPhoto="0" userDrawn="0"/>
        </p:nvPicPr>
        <p:blipFill>
          <a:blip r:embed="rId10">
            <a:alphaModFix/>
          </a:blip>
          <a:stretch/>
        </p:blipFill>
        <p:spPr bwMode="auto">
          <a:xfrm>
            <a:off x="9138935" y="652982"/>
            <a:ext cx="1704623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 hidden="0"/>
          <p:cNvSpPr txBox="1"/>
          <p:nvPr isPhoto="0" userDrawn="0"/>
        </p:nvSpPr>
        <p:spPr bwMode="auto">
          <a:xfrm>
            <a:off x="8997426" y="1953892"/>
            <a:ext cx="201330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Yggio is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powered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by RATATOSK. The FIWARE NGSI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compliant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publish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/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subscribe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context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broker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/>
          </a:p>
          <a:p>
            <a:pPr algn="ctr">
              <a:defRPr/>
            </a:pP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Enforce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zero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trust access. </a:t>
            </a:r>
            <a:endParaRPr lang="en-US" sz="11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tangle 1" hidden="0"/>
          <p:cNvSpPr/>
          <p:nvPr isPhoto="0" userDrawn="0"/>
        </p:nvSpPr>
        <p:spPr bwMode="auto">
          <a:xfrm>
            <a:off x="-142504" y="5913912"/>
            <a:ext cx="2470068" cy="902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Rectangle 59" hidden="0"/>
          <p:cNvSpPr/>
          <p:nvPr isPhoto="0" userDrawn="0"/>
        </p:nvSpPr>
        <p:spPr bwMode="auto">
          <a:xfrm>
            <a:off x="9499706" y="5828950"/>
            <a:ext cx="2470068" cy="902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" name="Bildobjekt 73" hidden="0"/>
          <p:cNvPicPr>
            <a:picLocks noChangeAspect="1"/>
          </p:cNvPicPr>
          <p:nvPr isPhoto="0" userDrawn="0"/>
        </p:nvPicPr>
        <p:blipFill>
          <a:blip r:embed="rId2"/>
          <a:srcRect l="2877" t="6999" r="4186" b="5573"/>
          <a:stretch/>
        </p:blipFill>
        <p:spPr bwMode="auto">
          <a:xfrm>
            <a:off x="1211917" y="3493769"/>
            <a:ext cx="700828" cy="423827"/>
          </a:xfrm>
          <a:prstGeom prst="rect">
            <a:avLst/>
          </a:prstGeom>
        </p:spPr>
      </p:pic>
      <p:pic>
        <p:nvPicPr>
          <p:cNvPr id="62" name="Bildobjekt 73" hidden="0"/>
          <p:cNvPicPr>
            <a:picLocks noChangeAspect="1"/>
          </p:cNvPicPr>
          <p:nvPr isPhoto="0" userDrawn="0"/>
        </p:nvPicPr>
        <p:blipFill>
          <a:blip r:embed="rId2"/>
          <a:srcRect l="2877" t="6999" r="4186" b="5573"/>
          <a:stretch/>
        </p:blipFill>
        <p:spPr bwMode="auto">
          <a:xfrm>
            <a:off x="1213145" y="2629226"/>
            <a:ext cx="700828" cy="423827"/>
          </a:xfrm>
          <a:prstGeom prst="rect">
            <a:avLst/>
          </a:prstGeom>
        </p:spPr>
      </p:pic>
      <p:pic>
        <p:nvPicPr>
          <p:cNvPr id="65" name="Bildobjekt 73" hidden="0"/>
          <p:cNvPicPr>
            <a:picLocks noChangeAspect="1"/>
          </p:cNvPicPr>
          <p:nvPr isPhoto="0" userDrawn="0"/>
        </p:nvPicPr>
        <p:blipFill>
          <a:blip r:embed="rId2"/>
          <a:srcRect l="2877" t="6999" r="4186" b="5573"/>
          <a:stretch/>
        </p:blipFill>
        <p:spPr bwMode="auto">
          <a:xfrm>
            <a:off x="1225926" y="2211338"/>
            <a:ext cx="700828" cy="423827"/>
          </a:xfrm>
          <a:prstGeom prst="rect">
            <a:avLst/>
          </a:prstGeom>
        </p:spPr>
      </p:pic>
      <p:pic>
        <p:nvPicPr>
          <p:cNvPr id="66" name="Bildobjekt 73" hidden="0"/>
          <p:cNvPicPr>
            <a:picLocks noChangeAspect="1"/>
          </p:cNvPicPr>
          <p:nvPr isPhoto="0" userDrawn="0"/>
        </p:nvPicPr>
        <p:blipFill>
          <a:blip r:embed="rId2"/>
          <a:srcRect l="2877" t="6999" r="4186" b="5573"/>
          <a:stretch/>
        </p:blipFill>
        <p:spPr bwMode="auto">
          <a:xfrm>
            <a:off x="1236895" y="1731173"/>
            <a:ext cx="700828" cy="423827"/>
          </a:xfrm>
          <a:prstGeom prst="rect">
            <a:avLst/>
          </a:prstGeom>
        </p:spPr>
      </p:pic>
      <p:pic>
        <p:nvPicPr>
          <p:cNvPr id="67" name="Bildobjekt 64" hidden="0"/>
          <p:cNvPicPr>
            <a:picLocks noChangeAspect="1"/>
          </p:cNvPicPr>
          <p:nvPr isPhoto="0" userDrawn="0"/>
        </p:nvPicPr>
        <p:blipFill>
          <a:blip r:embed="rId6"/>
          <a:srcRect l="45779" t="14163" r="46202" b="7198"/>
          <a:stretch/>
        </p:blipFill>
        <p:spPr bwMode="auto">
          <a:xfrm rot="1740000">
            <a:off x="818947" y="1960201"/>
            <a:ext cx="95441" cy="936000"/>
          </a:xfrm>
          <a:prstGeom prst="rect">
            <a:avLst/>
          </a:prstGeom>
        </p:spPr>
      </p:pic>
      <p:pic>
        <p:nvPicPr>
          <p:cNvPr id="68" name="Bildobjekt 64" hidden="0"/>
          <p:cNvPicPr>
            <a:picLocks noChangeAspect="1"/>
          </p:cNvPicPr>
          <p:nvPr isPhoto="0" userDrawn="0"/>
        </p:nvPicPr>
        <p:blipFill>
          <a:blip r:embed="rId6"/>
          <a:srcRect l="45779" t="14163" r="46202" b="7198"/>
          <a:stretch/>
        </p:blipFill>
        <p:spPr bwMode="auto">
          <a:xfrm rot="1740000">
            <a:off x="830823" y="2363965"/>
            <a:ext cx="95441" cy="936000"/>
          </a:xfrm>
          <a:prstGeom prst="rect">
            <a:avLst/>
          </a:prstGeom>
        </p:spPr>
      </p:pic>
      <p:pic>
        <p:nvPicPr>
          <p:cNvPr id="69" name="Bildobjekt 64" hidden="0"/>
          <p:cNvPicPr>
            <a:picLocks noChangeAspect="1"/>
          </p:cNvPicPr>
          <p:nvPr isPhoto="0" userDrawn="0"/>
        </p:nvPicPr>
        <p:blipFill>
          <a:blip r:embed="rId6"/>
          <a:srcRect l="45779" t="14163" r="46202" b="7198"/>
          <a:stretch/>
        </p:blipFill>
        <p:spPr bwMode="auto">
          <a:xfrm rot="1740000">
            <a:off x="830823" y="2779602"/>
            <a:ext cx="95441" cy="936000"/>
          </a:xfrm>
          <a:prstGeom prst="rect">
            <a:avLst/>
          </a:prstGeom>
        </p:spPr>
      </p:pic>
      <p:pic>
        <p:nvPicPr>
          <p:cNvPr id="70" name="Bildobjekt 64" hidden="0"/>
          <p:cNvPicPr>
            <a:picLocks noChangeAspect="1"/>
          </p:cNvPicPr>
          <p:nvPr isPhoto="0" userDrawn="0"/>
        </p:nvPicPr>
        <p:blipFill>
          <a:blip r:embed="rId6"/>
          <a:srcRect l="45779" t="14163" r="46202" b="7198"/>
          <a:stretch/>
        </p:blipFill>
        <p:spPr bwMode="auto">
          <a:xfrm rot="1740000">
            <a:off x="795195" y="3302114"/>
            <a:ext cx="95441" cy="936000"/>
          </a:xfrm>
          <a:prstGeom prst="rect">
            <a:avLst/>
          </a:prstGeom>
        </p:spPr>
      </p:pic>
      <p:sp>
        <p:nvSpPr>
          <p:cNvPr id="3" name="TextBox 2" hidden="0"/>
          <p:cNvSpPr txBox="1"/>
          <p:nvPr isPhoto="0" userDrawn="0"/>
        </p:nvSpPr>
        <p:spPr bwMode="auto">
          <a:xfrm>
            <a:off x="6839574" y="3415971"/>
            <a:ext cx="35382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/>
              <a:t>Extra </a:t>
            </a:r>
            <a:r>
              <a:rPr lang="sv-SE"/>
              <a:t>security</a:t>
            </a:r>
            <a:r>
              <a:rPr lang="sv-SE"/>
              <a:t> </a:t>
            </a:r>
            <a:r>
              <a:rPr lang="sv-SE"/>
              <a:t>can</a:t>
            </a:r>
            <a:r>
              <a:rPr lang="sv-SE"/>
              <a:t> be </a:t>
            </a:r>
            <a:r>
              <a:rPr lang="sv-SE"/>
              <a:t>achieved</a:t>
            </a:r>
            <a:r>
              <a:rPr lang="sv-SE"/>
              <a:t> by </a:t>
            </a:r>
            <a:r>
              <a:rPr lang="sv-SE"/>
              <a:t>placing</a:t>
            </a:r>
            <a:r>
              <a:rPr lang="sv-SE"/>
              <a:t> the LoRa  </a:t>
            </a:r>
            <a:r>
              <a:rPr lang="sv-SE"/>
              <a:t>join</a:t>
            </a:r>
            <a:r>
              <a:rPr lang="sv-SE"/>
              <a:t> server (or full LoRa server) inside </a:t>
            </a:r>
            <a:r>
              <a:rPr lang="sv-SE"/>
              <a:t>energy</a:t>
            </a:r>
            <a:r>
              <a:rPr lang="sv-SE"/>
              <a:t> </a:t>
            </a:r>
            <a:r>
              <a:rPr lang="sv-SE"/>
              <a:t>providers</a:t>
            </a:r>
            <a:r>
              <a:rPr lang="sv-SE"/>
              <a:t> </a:t>
            </a:r>
            <a:r>
              <a:rPr lang="sv-SE"/>
              <a:t>intranet</a:t>
            </a:r>
            <a:r>
              <a:rPr lang="sv-SE"/>
              <a:t>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" name="Picture 4" descr="Base Station Icon Images, Stock Photos &amp;amp; Vectors | Shutterstock" hidden="0"/>
          <p:cNvPicPr>
            <a:picLocks noChangeAspect="1" noChangeArrowheads="1"/>
          </p:cNvPicPr>
          <p:nvPr isPhoto="0" userDrawn="0"/>
        </p:nvPicPr>
        <p:blipFill>
          <a:blip r:embed="rId2"/>
          <a:srcRect l="0" t="0" r="0" b="10323"/>
          <a:stretch/>
        </p:blipFill>
        <p:spPr bwMode="auto">
          <a:xfrm>
            <a:off x="4544374" y="3877367"/>
            <a:ext cx="1723799" cy="1664756"/>
          </a:xfrm>
          <a:prstGeom prst="rect">
            <a:avLst/>
          </a:prstGeom>
          <a:noFill/>
        </p:spPr>
      </p:pic>
      <p:sp>
        <p:nvSpPr>
          <p:cNvPr id="4" name="Rubrik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Anomaly detection in IoT Network</a:t>
            </a:r>
            <a:endParaRPr lang="sv-SE"/>
          </a:p>
        </p:txBody>
      </p:sp>
      <p:pic>
        <p:nvPicPr>
          <p:cNvPr id="2050" name="Picture 2" descr="Protrol - Hem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325553" y="1973964"/>
            <a:ext cx="1391414" cy="897552"/>
          </a:xfrm>
          <a:prstGeom prst="rect">
            <a:avLst/>
          </a:prstGeom>
          <a:noFill/>
        </p:spPr>
      </p:pic>
      <p:pic>
        <p:nvPicPr>
          <p:cNvPr id="6" name="Picture 2" descr="Protrol - Hem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325553" y="3230570"/>
            <a:ext cx="1391414" cy="897552"/>
          </a:xfrm>
          <a:prstGeom prst="rect">
            <a:avLst/>
          </a:prstGeom>
          <a:noFill/>
        </p:spPr>
      </p:pic>
      <p:pic>
        <p:nvPicPr>
          <p:cNvPr id="7" name="Picture 2" descr="Protrol - Hem" hidden="0"/>
          <p:cNvPicPr>
            <a:picLocks noChangeAspect="1" noChangeArrowheads="1"/>
          </p:cNvPicPr>
          <p:nvPr isPhoto="0" userDrawn="0"/>
        </p:nvPicPr>
        <p:blipFill>
          <a:blip r:embed="rId3"/>
          <a:stretch/>
        </p:blipFill>
        <p:spPr bwMode="auto">
          <a:xfrm>
            <a:off x="412169" y="4487176"/>
            <a:ext cx="1391414" cy="897552"/>
          </a:xfrm>
          <a:prstGeom prst="rect">
            <a:avLst/>
          </a:prstGeom>
          <a:noFill/>
        </p:spPr>
      </p:pic>
      <p:pic>
        <p:nvPicPr>
          <p:cNvPr id="2052" name="Picture 4" descr="Base Station Icon Images, Stock Photos &amp;amp; Vectors | Shutterstock" hidden="0"/>
          <p:cNvPicPr>
            <a:picLocks noChangeAspect="1" noChangeArrowheads="1"/>
          </p:cNvPicPr>
          <p:nvPr isPhoto="0" userDrawn="0"/>
        </p:nvPicPr>
        <p:blipFill>
          <a:blip r:embed="rId2"/>
          <a:srcRect l="0" t="0" r="0" b="10323"/>
          <a:stretch/>
        </p:blipFill>
        <p:spPr bwMode="auto">
          <a:xfrm>
            <a:off x="4544375" y="1907288"/>
            <a:ext cx="1723799" cy="1664756"/>
          </a:xfrm>
          <a:prstGeom prst="rect">
            <a:avLst/>
          </a:prstGeom>
          <a:noFill/>
        </p:spPr>
      </p:pic>
      <p:cxnSp>
        <p:nvCxnSpPr>
          <p:cNvPr id="8" name="Rak pilkoppling 7" hidden="0"/>
          <p:cNvCxnSpPr>
            <a:cxnSpLocks/>
          </p:cNvCxnSpPr>
          <p:nvPr isPhoto="0" userDrawn="0"/>
        </p:nvCxnSpPr>
        <p:spPr bwMode="auto">
          <a:xfrm>
            <a:off x="1947211" y="2295868"/>
            <a:ext cx="2842502" cy="4575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Rak pilkoppling 10" hidden="0"/>
          <p:cNvCxnSpPr>
            <a:cxnSpLocks/>
          </p:cNvCxnSpPr>
          <p:nvPr isPhoto="0" userDrawn="0"/>
        </p:nvCxnSpPr>
        <p:spPr bwMode="auto">
          <a:xfrm flipV="1">
            <a:off x="1947211" y="3142014"/>
            <a:ext cx="2730535" cy="4300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Rak pilkoppling 12" hidden="0"/>
          <p:cNvCxnSpPr>
            <a:cxnSpLocks/>
          </p:cNvCxnSpPr>
          <p:nvPr isPhoto="0" userDrawn="0"/>
        </p:nvCxnSpPr>
        <p:spPr bwMode="auto">
          <a:xfrm flipV="1">
            <a:off x="3483794" y="4709745"/>
            <a:ext cx="1442769" cy="225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Rak pilkoppling 18" hidden="0"/>
          <p:cNvCxnSpPr>
            <a:cxnSpLocks/>
          </p:cNvCxnSpPr>
          <p:nvPr isPhoto="0" userDrawn="0"/>
        </p:nvCxnSpPr>
        <p:spPr bwMode="auto">
          <a:xfrm flipV="1">
            <a:off x="5912722" y="2950039"/>
            <a:ext cx="1651294" cy="305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Rak pilkoppling 20" hidden="0"/>
          <p:cNvCxnSpPr>
            <a:cxnSpLocks/>
          </p:cNvCxnSpPr>
          <p:nvPr isPhoto="0" userDrawn="0"/>
        </p:nvCxnSpPr>
        <p:spPr bwMode="auto">
          <a:xfrm flipV="1">
            <a:off x="5971816" y="4701697"/>
            <a:ext cx="1651294" cy="305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ktangel 17" hidden="0"/>
          <p:cNvSpPr/>
          <p:nvPr isPhoto="0" userDrawn="0"/>
        </p:nvSpPr>
        <p:spPr bwMode="auto">
          <a:xfrm>
            <a:off x="7918580" y="2819800"/>
            <a:ext cx="1256522" cy="191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sv-SE"/>
              <a:t>IoT Server</a:t>
            </a:r>
            <a:endParaRPr/>
          </a:p>
        </p:txBody>
      </p:sp>
      <p:sp>
        <p:nvSpPr>
          <p:cNvPr id="23" name="Rektangel 22" hidden="0"/>
          <p:cNvSpPr/>
          <p:nvPr isPhoto="0" userDrawn="0"/>
        </p:nvSpPr>
        <p:spPr bwMode="auto">
          <a:xfrm>
            <a:off x="10235682" y="2854810"/>
            <a:ext cx="1256522" cy="191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IoT Application</a:t>
            </a:r>
            <a:br>
              <a:rPr lang="en-US"/>
            </a:br>
            <a:r>
              <a:rPr lang="en-US"/>
              <a:t>(i.e. Scada)</a:t>
            </a:r>
            <a:endParaRPr/>
          </a:p>
        </p:txBody>
      </p:sp>
      <p:cxnSp>
        <p:nvCxnSpPr>
          <p:cNvPr id="24" name="Rak pilkoppling 23" hidden="0"/>
          <p:cNvCxnSpPr>
            <a:cxnSpLocks/>
          </p:cNvCxnSpPr>
          <p:nvPr isPhoto="0" userDrawn="0"/>
        </p:nvCxnSpPr>
        <p:spPr bwMode="auto">
          <a:xfrm>
            <a:off x="9324616" y="3826541"/>
            <a:ext cx="7648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Pratbubbla: rektangel 21" hidden="0"/>
          <p:cNvSpPr/>
          <p:nvPr isPhoto="0" userDrawn="0"/>
        </p:nvSpPr>
        <p:spPr bwMode="auto">
          <a:xfrm>
            <a:off x="6268173" y="1370410"/>
            <a:ext cx="2557586" cy="1045942"/>
          </a:xfrm>
          <a:prstGeom prst="wedgeRectCallout">
            <a:avLst>
              <a:gd name="adj1" fmla="val -66923"/>
              <a:gd name="adj2" fmla="val 58504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Anomalies for all devices with traffic through a specific base station: radio quality or complete offline</a:t>
            </a:r>
            <a:endParaRPr/>
          </a:p>
        </p:txBody>
      </p:sp>
      <p:sp>
        <p:nvSpPr>
          <p:cNvPr id="25" name="Blixt 24" hidden="0"/>
          <p:cNvSpPr/>
          <p:nvPr isPhoto="0" userDrawn="0"/>
        </p:nvSpPr>
        <p:spPr bwMode="auto">
          <a:xfrm>
            <a:off x="2989701" y="3007209"/>
            <a:ext cx="645555" cy="699639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sv-SE"/>
          </a:p>
        </p:txBody>
      </p:sp>
      <p:sp>
        <p:nvSpPr>
          <p:cNvPr id="28" name="Pratbubbla: rektangel 27" hidden="0"/>
          <p:cNvSpPr/>
          <p:nvPr isPhoto="0" userDrawn="0"/>
        </p:nvSpPr>
        <p:spPr bwMode="auto">
          <a:xfrm>
            <a:off x="2575306" y="1404662"/>
            <a:ext cx="2035072" cy="779001"/>
          </a:xfrm>
          <a:prstGeom prst="wedgeRectCallout">
            <a:avLst>
              <a:gd name="adj1" fmla="val -26315"/>
              <a:gd name="adj2" fmla="val 15710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Anomalies for a single device: radio quality or complete offline</a:t>
            </a:r>
            <a:endParaRPr/>
          </a:p>
        </p:txBody>
      </p:sp>
      <p:sp>
        <p:nvSpPr>
          <p:cNvPr id="26" name="Rektangel 25" hidden="0"/>
          <p:cNvSpPr/>
          <p:nvPr isPhoto="0" userDrawn="0"/>
        </p:nvSpPr>
        <p:spPr bwMode="auto">
          <a:xfrm>
            <a:off x="1866122" y="4586174"/>
            <a:ext cx="1474236" cy="4575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>
                <a:solidFill>
                  <a:sysClr val="windowText" lastClr="000000"/>
                </a:solidFill>
              </a:rPr>
              <a:t>Fake or tampered device</a:t>
            </a:r>
            <a:endParaRPr/>
          </a:p>
        </p:txBody>
      </p:sp>
      <p:sp>
        <p:nvSpPr>
          <p:cNvPr id="29" name="Förbudstecken 28" hidden="0"/>
          <p:cNvSpPr/>
          <p:nvPr isPhoto="0" userDrawn="0"/>
        </p:nvSpPr>
        <p:spPr bwMode="auto">
          <a:xfrm>
            <a:off x="579718" y="4470328"/>
            <a:ext cx="914400" cy="914400"/>
          </a:xfrm>
          <a:prstGeom prst="noSmoking">
            <a:avLst>
              <a:gd name="adj" fmla="val 187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sv-SE">
              <a:solidFill>
                <a:schemeClr val="tx1"/>
              </a:solidFill>
            </a:endParaRPr>
          </a:p>
        </p:txBody>
      </p:sp>
      <p:sp>
        <p:nvSpPr>
          <p:cNvPr id="32" name="Pratbubbla: rektangel 31" hidden="0"/>
          <p:cNvSpPr/>
          <p:nvPr isPhoto="0" userDrawn="0"/>
        </p:nvSpPr>
        <p:spPr bwMode="auto">
          <a:xfrm>
            <a:off x="2222407" y="5618603"/>
            <a:ext cx="2035072" cy="779001"/>
          </a:xfrm>
          <a:prstGeom prst="wedgeRectCallout">
            <a:avLst>
              <a:gd name="adj1" fmla="val -36096"/>
              <a:gd name="adj2" fmla="val -10799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Anomalies for a single device: device is not to be trusted anymore</a:t>
            </a:r>
            <a:endParaRPr/>
          </a:p>
        </p:txBody>
      </p:sp>
      <p:sp>
        <p:nvSpPr>
          <p:cNvPr id="33" name="Pratbubbla: rektangel 32" hidden="0"/>
          <p:cNvSpPr/>
          <p:nvPr isPhoto="0" userDrawn="0"/>
        </p:nvSpPr>
        <p:spPr bwMode="auto">
          <a:xfrm>
            <a:off x="7896456" y="5404678"/>
            <a:ext cx="2035072" cy="1015682"/>
          </a:xfrm>
          <a:prstGeom prst="wedgeRectCallout">
            <a:avLst>
              <a:gd name="adj1" fmla="val -36096"/>
              <a:gd name="adj2" fmla="val -10799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Anomalies for a single devices: instable behavior as multiple reboots, low battery</a:t>
            </a:r>
            <a:endParaRPr/>
          </a:p>
        </p:txBody>
      </p:sp>
      <p:sp>
        <p:nvSpPr>
          <p:cNvPr id="30" name="Pil: höger 29" hidden="0"/>
          <p:cNvSpPr/>
          <p:nvPr isPhoto="0" userDrawn="0"/>
        </p:nvSpPr>
        <p:spPr bwMode="auto">
          <a:xfrm>
            <a:off x="4214817" y="5778909"/>
            <a:ext cx="489204" cy="48463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sv-SE"/>
          </a:p>
        </p:txBody>
      </p:sp>
      <p:sp>
        <p:nvSpPr>
          <p:cNvPr id="31" name="Rektangel 30" hidden="0"/>
          <p:cNvSpPr/>
          <p:nvPr isPhoto="0" userDrawn="0"/>
        </p:nvSpPr>
        <p:spPr bwMode="auto">
          <a:xfrm>
            <a:off x="4805284" y="5631724"/>
            <a:ext cx="1651294" cy="7790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Sensor data must not be used in IoT Application</a:t>
            </a:r>
            <a:endParaRPr/>
          </a:p>
        </p:txBody>
      </p:sp>
      <p:sp>
        <p:nvSpPr>
          <p:cNvPr id="36" name="Rektangel 35" hidden="0"/>
          <p:cNvSpPr/>
          <p:nvPr isPhoto="0" userDrawn="0"/>
        </p:nvSpPr>
        <p:spPr bwMode="auto">
          <a:xfrm>
            <a:off x="9340166" y="1361462"/>
            <a:ext cx="1651294" cy="7790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Sensor data may be insufficient  for IoT Application</a:t>
            </a:r>
            <a:endParaRPr/>
          </a:p>
        </p:txBody>
      </p:sp>
      <p:sp>
        <p:nvSpPr>
          <p:cNvPr id="37" name="Pil: höger 36" hidden="0"/>
          <p:cNvSpPr/>
          <p:nvPr isPhoto="0" userDrawn="0"/>
        </p:nvSpPr>
        <p:spPr bwMode="auto">
          <a:xfrm>
            <a:off x="8752629" y="1508647"/>
            <a:ext cx="489204" cy="48463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sv-SE"/>
          </a:p>
        </p:txBody>
      </p:sp>
      <p:sp>
        <p:nvSpPr>
          <p:cNvPr id="38" name="Rektangel 37" hidden="0"/>
          <p:cNvSpPr/>
          <p:nvPr isPhoto="0" userDrawn="0"/>
        </p:nvSpPr>
        <p:spPr bwMode="auto">
          <a:xfrm>
            <a:off x="10436670" y="5394000"/>
            <a:ext cx="1651294" cy="77900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Sensor data may be insufficient for IoT Application</a:t>
            </a:r>
            <a:endParaRPr/>
          </a:p>
        </p:txBody>
      </p:sp>
      <p:sp>
        <p:nvSpPr>
          <p:cNvPr id="39" name="Pil: höger 38" hidden="0"/>
          <p:cNvSpPr/>
          <p:nvPr isPhoto="0" userDrawn="0"/>
        </p:nvSpPr>
        <p:spPr bwMode="auto">
          <a:xfrm>
            <a:off x="9846203" y="5538351"/>
            <a:ext cx="489204" cy="484632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sv-S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kstfelt 1" hidden="0"/>
          <p:cNvSpPr txBox="1"/>
          <p:nvPr isPhoto="0" userDrawn="0"/>
        </p:nvSpPr>
        <p:spPr bwMode="auto">
          <a:xfrm>
            <a:off x="6631870" y="2970228"/>
            <a:ext cx="544248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300" b="1">
                <a:solidFill>
                  <a:schemeClr val="bg1"/>
                </a:solidFill>
                <a:latin typeface="Brandon Text"/>
              </a:rPr>
              <a:t>Smart lighting control</a:t>
            </a:r>
            <a:endParaRPr/>
          </a:p>
          <a:p>
            <a:pPr>
              <a:defRPr/>
            </a:pPr>
            <a:r>
              <a:rPr lang="en-US" sz="3300" b="1">
                <a:solidFill>
                  <a:schemeClr val="bg1"/>
                </a:solidFill>
                <a:latin typeface="Brandon Text"/>
              </a:rPr>
              <a:t>for pedestrian, bicycle lanes, parks and small streets</a:t>
            </a:r>
            <a:endParaRPr lang="sv-SE" sz="3000" b="1">
              <a:solidFill>
                <a:schemeClr val="bg1"/>
              </a:solidFill>
              <a:latin typeface="Brandon Grotesque Regular"/>
            </a:endParaRPr>
          </a:p>
        </p:txBody>
      </p:sp>
      <p:pic>
        <p:nvPicPr>
          <p:cNvPr id="7" name="Billede 6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099072" y="1376363"/>
            <a:ext cx="1017606" cy="114602"/>
          </a:xfrm>
          <a:prstGeom prst="rect">
            <a:avLst/>
          </a:prstGeom>
        </p:spPr>
      </p:pic>
      <p:sp>
        <p:nvSpPr>
          <p:cNvPr id="3" name="Rectangle 2" hidden="0"/>
          <p:cNvSpPr/>
          <p:nvPr isPhoto="0" userDrawn="0"/>
        </p:nvSpPr>
        <p:spPr bwMode="auto">
          <a:xfrm>
            <a:off x="1961494" y="1259273"/>
            <a:ext cx="1235623" cy="3074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sv-SE" sz="1350"/>
          </a:p>
        </p:txBody>
      </p:sp>
      <p:sp>
        <p:nvSpPr>
          <p:cNvPr id="9" name="Titel 4" hidden="0"/>
          <p:cNvSpPr txBox="1"/>
          <p:nvPr isPhoto="0" userDrawn="0"/>
        </p:nvSpPr>
        <p:spPr bwMode="auto">
          <a:xfrm>
            <a:off x="357013" y="191828"/>
            <a:ext cx="816751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  <a:defRPr/>
            </a:pPr>
            <a:r>
              <a:rPr lang="en-GB" sz="4200">
                <a:solidFill>
                  <a:schemeClr val="bg1"/>
                </a:solidFill>
              </a:rPr>
              <a:t>Use case – Smart City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Rectangle 7" hidden="0"/>
          <p:cNvSpPr/>
          <p:nvPr isPhoto="0" userDrawn="0"/>
        </p:nvSpPr>
        <p:spPr bwMode="auto">
          <a:xfrm>
            <a:off x="2128405" y="2284542"/>
            <a:ext cx="4698080" cy="438151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Bildobjekt 112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989625" y="4624844"/>
            <a:ext cx="1676628" cy="124576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Rak koppling 116" hidden="0"/>
          <p:cNvCxnSpPr>
            <a:cxnSpLocks/>
          </p:cNvCxnSpPr>
          <p:nvPr isPhoto="0" userDrawn="0"/>
        </p:nvCxnSpPr>
        <p:spPr bwMode="auto">
          <a:xfrm flipH="1">
            <a:off x="8844821" y="3960093"/>
            <a:ext cx="1646047" cy="1324632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dash"/>
            <a:headEnd type="triangle" w="med" len="med"/>
            <a:tailEnd type="triangle" w="med" len="med"/>
          </a:ln>
          <a:effectLst/>
        </p:spPr>
      </p:cxnSp>
      <p:sp>
        <p:nvSpPr>
          <p:cNvPr id="11" name="TextBox 10" hidden="0"/>
          <p:cNvSpPr txBox="1"/>
          <p:nvPr isPhoto="0" userDrawn="0"/>
        </p:nvSpPr>
        <p:spPr bwMode="auto">
          <a:xfrm>
            <a:off x="6707031" y="5844493"/>
            <a:ext cx="2453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 sz="2400" b="1"/>
              <a:t>YGGIO - </a:t>
            </a:r>
            <a:r>
              <a:rPr lang="sv-SE" sz="2400" b="1"/>
              <a:t>DiMS</a:t>
            </a:r>
            <a:endParaRPr lang="en-US" sz="2400" b="1"/>
          </a:p>
        </p:txBody>
      </p:sp>
      <p:pic>
        <p:nvPicPr>
          <p:cNvPr id="13" name="Picture 12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9901993" y="3381028"/>
            <a:ext cx="2028825" cy="514350"/>
          </a:xfrm>
          <a:prstGeom prst="rect">
            <a:avLst/>
          </a:prstGeom>
        </p:spPr>
      </p:pic>
      <p:pic>
        <p:nvPicPr>
          <p:cNvPr id="14" name="Bildobjekt 111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5701840" y="4972407"/>
            <a:ext cx="701365" cy="438353"/>
          </a:xfrm>
          <a:prstGeom prst="rect">
            <a:avLst/>
          </a:prstGeom>
        </p:spPr>
      </p:pic>
      <p:pic>
        <p:nvPicPr>
          <p:cNvPr id="15" name="Bildobjekt 8" hidden="0"/>
          <p:cNvPicPr>
            <a:picLocks noChangeAspect="1"/>
          </p:cNvPicPr>
          <p:nvPr isPhoto="0" userDrawn="0"/>
        </p:nvPicPr>
        <p:blipFill>
          <a:blip r:embed="rId5"/>
          <a:srcRect l="45779" t="14163" r="46202" b="7198"/>
          <a:stretch/>
        </p:blipFill>
        <p:spPr bwMode="auto">
          <a:xfrm rot="1740000">
            <a:off x="7900688" y="1525419"/>
            <a:ext cx="95441" cy="936000"/>
          </a:xfrm>
          <a:prstGeom prst="rect">
            <a:avLst/>
          </a:prstGeom>
        </p:spPr>
      </p:pic>
      <p:cxnSp>
        <p:nvCxnSpPr>
          <p:cNvPr id="17" name="Rak koppling 116" hidden="0"/>
          <p:cNvCxnSpPr>
            <a:cxnSpLocks/>
          </p:cNvCxnSpPr>
          <p:nvPr isPhoto="0" userDrawn="0"/>
        </p:nvCxnSpPr>
        <p:spPr bwMode="auto">
          <a:xfrm flipH="1" flipV="1">
            <a:off x="5223918" y="4622409"/>
            <a:ext cx="1618215" cy="206128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dash"/>
            <a:headEnd type="triangle" w="med" len="med"/>
            <a:tailEnd type="triangle" w="med" len="med"/>
          </a:ln>
          <a:effectLst/>
        </p:spPr>
      </p:cxnSp>
      <p:cxnSp>
        <p:nvCxnSpPr>
          <p:cNvPr id="18" name="Rak koppling 116" hidden="0"/>
          <p:cNvCxnSpPr>
            <a:cxnSpLocks/>
          </p:cNvCxnSpPr>
          <p:nvPr isPhoto="0" userDrawn="0"/>
        </p:nvCxnSpPr>
        <p:spPr bwMode="auto">
          <a:xfrm flipH="1">
            <a:off x="5256422" y="5570249"/>
            <a:ext cx="1624813" cy="178865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dash"/>
            <a:headEnd type="triangle" w="med" len="med"/>
            <a:tailEnd type="triangle" w="med" len="med"/>
          </a:ln>
          <a:effectLst/>
        </p:spPr>
      </p:cxnSp>
      <p:pic>
        <p:nvPicPr>
          <p:cNvPr id="19" name="Picture 18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575245" y="1520396"/>
            <a:ext cx="4699549" cy="12001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6881235" y="1561426"/>
            <a:ext cx="1740139" cy="11591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 hidden="0"/>
          <p:cNvSpPr txBox="1"/>
          <p:nvPr isPhoto="0" userDrawn="0"/>
        </p:nvSpPr>
        <p:spPr bwMode="auto">
          <a:xfrm>
            <a:off x="1207178" y="2774396"/>
            <a:ext cx="3620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sv-SE" sz="1200"/>
              <a:t>Smart </a:t>
            </a:r>
            <a:r>
              <a:rPr lang="sv-SE" sz="1200"/>
              <a:t>luminares</a:t>
            </a:r>
            <a:r>
              <a:rPr lang="sv-SE" sz="1200"/>
              <a:t> (</a:t>
            </a:r>
            <a:r>
              <a:rPr lang="sv-SE" sz="1200"/>
              <a:t>Street</a:t>
            </a:r>
            <a:r>
              <a:rPr lang="sv-SE" sz="1200"/>
              <a:t> </a:t>
            </a:r>
            <a:r>
              <a:rPr lang="sv-SE" sz="1200"/>
              <a:t>lighting</a:t>
            </a:r>
            <a:r>
              <a:rPr lang="sv-SE" sz="1200"/>
              <a:t>)</a:t>
            </a:r>
            <a:endParaRPr/>
          </a:p>
          <a:p>
            <a:pPr algn="ctr">
              <a:defRPr/>
            </a:pPr>
            <a:r>
              <a:rPr lang="sv-SE" sz="1200"/>
              <a:t>Between</a:t>
            </a:r>
            <a:r>
              <a:rPr lang="sv-SE" sz="1200"/>
              <a:t> </a:t>
            </a:r>
            <a:r>
              <a:rPr lang="sv-SE" sz="1200"/>
              <a:t>luminaries</a:t>
            </a:r>
            <a:r>
              <a:rPr lang="sv-SE" sz="1200"/>
              <a:t> 6LoWPAN, to </a:t>
            </a:r>
            <a:r>
              <a:rPr lang="sv-SE" sz="1200"/>
              <a:t>cloud</a:t>
            </a:r>
            <a:r>
              <a:rPr lang="sv-SE" sz="1200"/>
              <a:t> 4G LTE</a:t>
            </a:r>
            <a:endParaRPr/>
          </a:p>
        </p:txBody>
      </p:sp>
      <p:pic>
        <p:nvPicPr>
          <p:cNvPr id="22" name="Picture 21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636768" y="4872777"/>
            <a:ext cx="4761072" cy="612638"/>
          </a:xfrm>
          <a:prstGeom prst="rect">
            <a:avLst/>
          </a:prstGeom>
        </p:spPr>
      </p:pic>
      <p:sp>
        <p:nvSpPr>
          <p:cNvPr id="23" name="TextBox 22" hidden="0"/>
          <p:cNvSpPr txBox="1"/>
          <p:nvPr isPhoto="0" userDrawn="0"/>
        </p:nvSpPr>
        <p:spPr bwMode="auto">
          <a:xfrm>
            <a:off x="1678683" y="5512106"/>
            <a:ext cx="3035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sv-SE" sz="1200"/>
              <a:t>Smart City </a:t>
            </a:r>
            <a:r>
              <a:rPr lang="sv-SE" sz="1200"/>
              <a:t>Vertical</a:t>
            </a:r>
            <a:r>
              <a:rPr lang="sv-SE" sz="1200"/>
              <a:t> services</a:t>
            </a:r>
            <a:endParaRPr/>
          </a:p>
          <a:p>
            <a:pPr algn="ctr">
              <a:defRPr/>
            </a:pPr>
            <a:r>
              <a:rPr lang="sv-SE" sz="1200"/>
              <a:t>IoT sensors</a:t>
            </a:r>
            <a:endParaRPr/>
          </a:p>
        </p:txBody>
      </p:sp>
      <p:pic>
        <p:nvPicPr>
          <p:cNvPr id="24" name="Picture 23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5588559" y="1993419"/>
            <a:ext cx="742827" cy="500377"/>
          </a:xfrm>
          <a:prstGeom prst="rect">
            <a:avLst/>
          </a:prstGeom>
        </p:spPr>
      </p:pic>
      <p:sp>
        <p:nvSpPr>
          <p:cNvPr id="25" name="TextBox 24" hidden="0"/>
          <p:cNvSpPr txBox="1"/>
          <p:nvPr isPhoto="0" userDrawn="0"/>
        </p:nvSpPr>
        <p:spPr bwMode="auto">
          <a:xfrm>
            <a:off x="6571291" y="1200049"/>
            <a:ext cx="2308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sv-SE" sz="1200"/>
              <a:t>Street</a:t>
            </a:r>
            <a:r>
              <a:rPr lang="sv-SE" sz="1200"/>
              <a:t> </a:t>
            </a:r>
            <a:r>
              <a:rPr lang="sv-SE" sz="1200"/>
              <a:t>lighting</a:t>
            </a:r>
            <a:r>
              <a:rPr lang="sv-SE" sz="1200"/>
              <a:t> Cloud solution</a:t>
            </a:r>
            <a:endParaRPr/>
          </a:p>
        </p:txBody>
      </p:sp>
      <p:cxnSp>
        <p:nvCxnSpPr>
          <p:cNvPr id="26" name="Rak koppling 116" hidden="0"/>
          <p:cNvCxnSpPr>
            <a:cxnSpLocks/>
          </p:cNvCxnSpPr>
          <p:nvPr isPhoto="0" userDrawn="0"/>
        </p:nvCxnSpPr>
        <p:spPr bwMode="auto">
          <a:xfrm flipH="1" flipV="1">
            <a:off x="7796826" y="2905997"/>
            <a:ext cx="1" cy="1536651"/>
          </a:xfrm>
          <a:prstGeom prst="line">
            <a:avLst/>
          </a:prstGeom>
          <a:noFill/>
          <a:ln w="76200" cap="flat" cmpd="sng" algn="ctr">
            <a:solidFill>
              <a:schemeClr val="accent6">
                <a:lumMod val="50000"/>
              </a:schemeClr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27" name="Rak koppling 116" hidden="0"/>
          <p:cNvCxnSpPr>
            <a:cxnSpLocks/>
          </p:cNvCxnSpPr>
          <p:nvPr isPhoto="0" userDrawn="0"/>
        </p:nvCxnSpPr>
        <p:spPr bwMode="auto">
          <a:xfrm flipH="1" flipV="1">
            <a:off x="8844821" y="2458969"/>
            <a:ext cx="1606061" cy="789601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dash"/>
            <a:headEnd type="triangle" w="med" len="med"/>
            <a:tailEnd type="triangle" w="med" len="med"/>
          </a:ln>
          <a:effectLst/>
        </p:spPr>
      </p:cxnSp>
      <p:sp>
        <p:nvSpPr>
          <p:cNvPr id="28" name="TextBox 27" hidden="0"/>
          <p:cNvSpPr txBox="1"/>
          <p:nvPr isPhoto="0" userDrawn="0"/>
        </p:nvSpPr>
        <p:spPr bwMode="auto">
          <a:xfrm>
            <a:off x="5521577" y="3314843"/>
            <a:ext cx="22405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/>
              <a:t>Street</a:t>
            </a:r>
            <a:r>
              <a:rPr lang="sv-SE"/>
              <a:t> </a:t>
            </a:r>
            <a:r>
              <a:rPr lang="sv-SE"/>
              <a:t>lighting</a:t>
            </a:r>
            <a:r>
              <a:rPr lang="sv-SE"/>
              <a:t> integration</a:t>
            </a:r>
            <a:endParaRPr/>
          </a:p>
          <a:p>
            <a:pPr>
              <a:defRPr/>
            </a:pPr>
            <a:r>
              <a:rPr lang="sv-SE"/>
              <a:t>with FIWARE NGSI API and Dataformat</a:t>
            </a:r>
            <a:endParaRPr lang="en-US"/>
          </a:p>
        </p:txBody>
      </p:sp>
      <p:sp>
        <p:nvSpPr>
          <p:cNvPr id="2" name="TextBox 1" hidden="0"/>
          <p:cNvSpPr txBox="1"/>
          <p:nvPr isPhoto="0" userDrawn="0"/>
        </p:nvSpPr>
        <p:spPr bwMode="auto">
          <a:xfrm>
            <a:off x="7866284" y="3323500"/>
            <a:ext cx="14500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 sz="1100"/>
              <a:t>Two-way</a:t>
            </a:r>
            <a:r>
              <a:rPr lang="sv-SE" sz="1100"/>
              <a:t> </a:t>
            </a:r>
            <a:r>
              <a:rPr lang="sv-SE" sz="1100"/>
              <a:t>communication</a:t>
            </a:r>
            <a:endParaRPr lang="sv-SE" sz="1100"/>
          </a:p>
          <a:p>
            <a:pPr>
              <a:defRPr/>
            </a:pPr>
            <a:r>
              <a:rPr lang="sv-SE" sz="1100"/>
              <a:t>Security integration </a:t>
            </a:r>
            <a:r>
              <a:rPr lang="sv-SE" sz="1100"/>
              <a:t>feasible</a:t>
            </a:r>
            <a:endParaRPr lang="en-US" sz="1100"/>
          </a:p>
        </p:txBody>
      </p:sp>
      <p:sp>
        <p:nvSpPr>
          <p:cNvPr id="3" name="Oval 2" hidden="0"/>
          <p:cNvSpPr/>
          <p:nvPr isPhoto="0" userDrawn="0"/>
        </p:nvSpPr>
        <p:spPr bwMode="auto">
          <a:xfrm>
            <a:off x="861019" y="2853769"/>
            <a:ext cx="424504" cy="340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sv-SE"/>
              <a:t>1</a:t>
            </a:r>
            <a:endParaRPr lang="en-US"/>
          </a:p>
        </p:txBody>
      </p:sp>
      <p:sp>
        <p:nvSpPr>
          <p:cNvPr id="4" name="Oval 3" hidden="0"/>
          <p:cNvSpPr/>
          <p:nvPr isPhoto="0" userDrawn="0"/>
        </p:nvSpPr>
        <p:spPr bwMode="auto">
          <a:xfrm>
            <a:off x="6445536" y="1542830"/>
            <a:ext cx="424504" cy="340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sv-SE"/>
              <a:t>2</a:t>
            </a:r>
            <a:endParaRPr lang="en-US"/>
          </a:p>
        </p:txBody>
      </p:sp>
      <p:sp>
        <p:nvSpPr>
          <p:cNvPr id="6" name="Oval 5" hidden="0"/>
          <p:cNvSpPr/>
          <p:nvPr isPhoto="0" userDrawn="0"/>
        </p:nvSpPr>
        <p:spPr bwMode="auto">
          <a:xfrm>
            <a:off x="7072436" y="4195017"/>
            <a:ext cx="424504" cy="340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sv-SE"/>
              <a:t>3</a:t>
            </a:r>
            <a:endParaRPr lang="en-US"/>
          </a:p>
        </p:txBody>
      </p:sp>
      <p:sp>
        <p:nvSpPr>
          <p:cNvPr id="33" name="Oval 32" hidden="0"/>
          <p:cNvSpPr/>
          <p:nvPr isPhoto="0" userDrawn="0"/>
        </p:nvSpPr>
        <p:spPr bwMode="auto">
          <a:xfrm>
            <a:off x="4693584" y="5572545"/>
            <a:ext cx="424504" cy="340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sv-SE"/>
              <a:t>4</a:t>
            </a:r>
            <a:endParaRPr lang="en-US"/>
          </a:p>
        </p:txBody>
      </p:sp>
      <p:sp>
        <p:nvSpPr>
          <p:cNvPr id="32" name="Titel 4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357013" y="191828"/>
            <a:ext cx="816751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sz="4200"/>
              <a:t>Use case – Smart City</a:t>
            </a:r>
            <a:endParaRPr/>
          </a:p>
        </p:txBody>
      </p:sp>
      <p:sp>
        <p:nvSpPr>
          <p:cNvPr id="41" name="TextBox 40" hidden="0"/>
          <p:cNvSpPr txBox="1"/>
          <p:nvPr isPhoto="0" userDrawn="0"/>
        </p:nvSpPr>
        <p:spPr bwMode="auto">
          <a:xfrm>
            <a:off x="5623341" y="5729269"/>
            <a:ext cx="1257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/>
              <a:t>(</a:t>
            </a:r>
            <a:r>
              <a:rPr lang="sv-SE"/>
              <a:t>arbitrary</a:t>
            </a:r>
            <a:r>
              <a:rPr lang="sv-SE"/>
              <a:t> </a:t>
            </a:r>
            <a:r>
              <a:rPr lang="sv-SE"/>
              <a:t>protocol</a:t>
            </a:r>
            <a:r>
              <a:rPr lang="sv-SE"/>
              <a:t> </a:t>
            </a:r>
            <a:r>
              <a:rPr lang="sv-SE"/>
              <a:t>feasible</a:t>
            </a:r>
            <a:r>
              <a:rPr lang="sv-SE"/>
              <a:t>)</a:t>
            </a:r>
            <a:endParaRPr lang="en-US"/>
          </a:p>
        </p:txBody>
      </p:sp>
      <p:sp>
        <p:nvSpPr>
          <p:cNvPr id="44" name="Rectangle 43" hidden="0"/>
          <p:cNvSpPr/>
          <p:nvPr isPhoto="0" userDrawn="0"/>
        </p:nvSpPr>
        <p:spPr bwMode="auto">
          <a:xfrm>
            <a:off x="9731022" y="185840"/>
            <a:ext cx="2257776" cy="23317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" name="Google Shape;180;p32" descr="Logo&#10;&#10;Description automatically generated" hidden="0"/>
          <p:cNvPicPr/>
          <p:nvPr isPhoto="0" userDrawn="0"/>
        </p:nvPicPr>
        <p:blipFill>
          <a:blip r:embed="rId10">
            <a:alphaModFix/>
          </a:blip>
          <a:stretch/>
        </p:blipFill>
        <p:spPr bwMode="auto">
          <a:xfrm>
            <a:off x="10007598" y="264361"/>
            <a:ext cx="1704623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 hidden="0"/>
          <p:cNvSpPr txBox="1"/>
          <p:nvPr isPhoto="0" userDrawn="0"/>
        </p:nvSpPr>
        <p:spPr bwMode="auto">
          <a:xfrm>
            <a:off x="9874662" y="1573775"/>
            <a:ext cx="201330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Yggio is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powered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by RATATOSK. The FIWARE NGSI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compliant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publish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/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subscribe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context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broker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/>
          </a:p>
          <a:p>
            <a:pPr algn="ctr">
              <a:defRPr/>
            </a:pP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Enforce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zero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trust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acess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. </a:t>
            </a:r>
            <a:endParaRPr lang="en-US" sz="110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2766218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sv-SE"/>
              <a:t>Critisec </a:t>
            </a:r>
            <a:r>
              <a:rPr lang="sv-SE"/>
              <a:t>use</a:t>
            </a:r>
            <a:r>
              <a:rPr lang="sv-SE"/>
              <a:t> </a:t>
            </a:r>
            <a:r>
              <a:rPr lang="sv-SE"/>
              <a:t>cases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el 4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376891" y="198454"/>
            <a:ext cx="816751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sz="4200"/>
              <a:t>Use case – Smart City</a:t>
            </a:r>
            <a:endParaRPr/>
          </a:p>
        </p:txBody>
      </p:sp>
      <p:sp>
        <p:nvSpPr>
          <p:cNvPr id="55" name="Google Shape;349;p34" hidden="0"/>
          <p:cNvSpPr txBox="1"/>
          <p:nvPr isPhoto="0" userDrawn="0"/>
        </p:nvSpPr>
        <p:spPr bwMode="auto">
          <a:xfrm>
            <a:off x="282965" y="1217550"/>
            <a:ext cx="7921357" cy="1589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sv-SE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Scale</a:t>
            </a:r>
            <a:r>
              <a:rPr lang="sv-SE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 </a:t>
            </a:r>
            <a:r>
              <a:rPr lang="sv-SE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up</a:t>
            </a:r>
            <a:r>
              <a:rPr lang="sv-SE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 - Yggio </a:t>
            </a:r>
            <a:r>
              <a:rPr lang="sv-SE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DiMS</a:t>
            </a:r>
            <a:r>
              <a:rPr lang="sv-SE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 </a:t>
            </a:r>
            <a:r>
              <a:rPr lang="sv-SE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benefits</a:t>
            </a:r>
            <a:r>
              <a:rPr lang="sv-SE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: </a:t>
            </a:r>
            <a:endParaRPr sz="1100"/>
          </a:p>
          <a:p>
            <a:pPr marL="6858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  <a:defRPr/>
            </a:pP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Performance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 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through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 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horizontal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 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scaling</a:t>
            </a:r>
            <a:endParaRPr sz="1050"/>
          </a:p>
          <a:p>
            <a:pPr marL="6858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  <a:defRPr/>
            </a:pP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Robustness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 and 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resilience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 </a:t>
            </a:r>
            <a:r>
              <a:rPr lang="sv-SE">
                <a:solidFill>
                  <a:schemeClr val="dk1"/>
                </a:solidFill>
              </a:rPr>
              <a:t>(</a:t>
            </a:r>
            <a:r>
              <a:rPr lang="sv-SE">
                <a:solidFill>
                  <a:schemeClr val="dk1"/>
                </a:solidFill>
              </a:rPr>
              <a:t>multiple</a:t>
            </a:r>
            <a:r>
              <a:rPr lang="sv-SE">
                <a:solidFill>
                  <a:schemeClr val="dk1"/>
                </a:solidFill>
              </a:rPr>
              <a:t> </a:t>
            </a:r>
            <a:r>
              <a:rPr lang="sv-SE">
                <a:solidFill>
                  <a:schemeClr val="dk1"/>
                </a:solidFill>
              </a:rPr>
              <a:t>instances</a:t>
            </a:r>
            <a:r>
              <a:rPr lang="sv-SE">
                <a:solidFill>
                  <a:schemeClr val="dk1"/>
                </a:solidFill>
              </a:rPr>
              <a:t> </a:t>
            </a:r>
            <a:r>
              <a:rPr lang="sv-SE">
                <a:solidFill>
                  <a:schemeClr val="dk1"/>
                </a:solidFill>
              </a:rPr>
              <a:t>of</a:t>
            </a:r>
            <a:r>
              <a:rPr lang="sv-SE">
                <a:solidFill>
                  <a:schemeClr val="dk1"/>
                </a:solidFill>
              </a:rPr>
              <a:t> </a:t>
            </a:r>
            <a:r>
              <a:rPr lang="sv-SE">
                <a:solidFill>
                  <a:schemeClr val="dk1"/>
                </a:solidFill>
              </a:rPr>
              <a:t>every</a:t>
            </a:r>
            <a:r>
              <a:rPr lang="sv-SE">
                <a:solidFill>
                  <a:schemeClr val="dk1"/>
                </a:solidFill>
              </a:rPr>
              <a:t> service)</a:t>
            </a:r>
            <a:endParaRPr/>
          </a:p>
          <a:p>
            <a:pPr marL="6858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  <a:defRPr/>
            </a:pPr>
            <a:r>
              <a:rPr lang="en-US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Access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 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engine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 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tuned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 for maximum 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performance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 (data 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models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 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response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 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time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 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verified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 with 1 000 000 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devices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 with 10 000 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user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 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account</a:t>
            </a:r>
            <a:r>
              <a:rPr lang="sv-SE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</a:rPr>
              <a:t> in just one server)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6" name="Picture 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2121096" y="2573174"/>
            <a:ext cx="7753350" cy="3638550"/>
          </a:xfrm>
          <a:prstGeom prst="rect">
            <a:avLst/>
          </a:prstGeom>
        </p:spPr>
      </p:pic>
      <p:sp>
        <p:nvSpPr>
          <p:cNvPr id="63" name="Rectangle 62" hidden="0"/>
          <p:cNvSpPr/>
          <p:nvPr isPhoto="0" userDrawn="0"/>
        </p:nvSpPr>
        <p:spPr bwMode="auto">
          <a:xfrm>
            <a:off x="9750900" y="192466"/>
            <a:ext cx="2257776" cy="23317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4" name="Google Shape;180;p32" descr="Logo&#10;&#10;Description automatically generated" hidden="0"/>
          <p:cNvPicPr/>
          <p:nvPr isPhoto="0" userDrawn="0"/>
        </p:nvPicPr>
        <p:blipFill>
          <a:blip r:embed="rId3">
            <a:alphaModFix/>
          </a:blip>
          <a:stretch/>
        </p:blipFill>
        <p:spPr bwMode="auto">
          <a:xfrm>
            <a:off x="10027476" y="270987"/>
            <a:ext cx="1704623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 hidden="0"/>
          <p:cNvSpPr txBox="1"/>
          <p:nvPr isPhoto="0" userDrawn="0"/>
        </p:nvSpPr>
        <p:spPr bwMode="auto">
          <a:xfrm>
            <a:off x="9894540" y="1580401"/>
            <a:ext cx="201330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Yggio is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powered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by RATATOSK. The FIWARE NGSI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compliant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publish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/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subscribe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context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broker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/>
          </a:p>
          <a:p>
            <a:pPr algn="ctr">
              <a:defRPr/>
            </a:pP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Enforce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zero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 trust 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acess</a:t>
            </a:r>
            <a:r>
              <a:rPr lang="sv-SE" sz="1100">
                <a:solidFill>
                  <a:schemeClr val="accent6">
                    <a:lumMod val="50000"/>
                  </a:schemeClr>
                </a:solidFill>
              </a:rPr>
              <a:t>. </a:t>
            </a:r>
            <a:endParaRPr lang="en-US" sz="110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ubrik 3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Security in large scale IoT deployments</a:t>
            </a:r>
            <a:endParaRPr/>
          </a:p>
        </p:txBody>
      </p:sp>
      <p:pic>
        <p:nvPicPr>
          <p:cNvPr id="3074" name="Picture 2" descr="Elsys ERS CO² LoRaWAN Raumsensor | IoT-Shop.de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333944" y="2318590"/>
            <a:ext cx="1759726" cy="1759726"/>
          </a:xfrm>
          <a:prstGeom prst="rect">
            <a:avLst/>
          </a:prstGeom>
          <a:noFill/>
        </p:spPr>
      </p:pic>
      <p:sp>
        <p:nvSpPr>
          <p:cNvPr id="5" name="textruta 4" hidden="0"/>
          <p:cNvSpPr txBox="1"/>
          <p:nvPr isPhoto="0" userDrawn="0"/>
        </p:nvSpPr>
        <p:spPr bwMode="auto">
          <a:xfrm>
            <a:off x="681277" y="231858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sv-SE"/>
              <a:t>Sensor</a:t>
            </a:r>
            <a:endParaRPr/>
          </a:p>
        </p:txBody>
      </p:sp>
      <p:sp>
        <p:nvSpPr>
          <p:cNvPr id="6" name="Rektangel 5" hidden="0"/>
          <p:cNvSpPr/>
          <p:nvPr isPhoto="0" userDrawn="0"/>
        </p:nvSpPr>
        <p:spPr bwMode="auto">
          <a:xfrm>
            <a:off x="3858096" y="2514474"/>
            <a:ext cx="2676958" cy="1157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/>
              <a:t>IoT Infrastructure</a:t>
            </a:r>
            <a:endParaRPr/>
          </a:p>
          <a:p>
            <a:pPr algn="ctr">
              <a:defRPr/>
            </a:pPr>
            <a:r>
              <a:rPr lang="en-US"/>
              <a:t>Cloud based with open Rest APIs</a:t>
            </a:r>
            <a:endParaRPr/>
          </a:p>
        </p:txBody>
      </p:sp>
      <p:pic>
        <p:nvPicPr>
          <p:cNvPr id="3076" name="Picture 4" descr="Weather Dashboard with Wireless Weather Sensor with GPS (SPARKvue) - Video  Library | PASCO" hidden="0"/>
          <p:cNvPicPr>
            <a:picLocks noChangeAspect="1" noChangeArrowheads="1"/>
          </p:cNvPicPr>
          <p:nvPr isPhoto="0" userDrawn="0"/>
        </p:nvPicPr>
        <p:blipFill>
          <a:blip r:embed="rId3"/>
          <a:srcRect l="9568" t="35399" r="10611" b="10545"/>
          <a:stretch/>
        </p:blipFill>
        <p:spPr bwMode="auto">
          <a:xfrm>
            <a:off x="8639430" y="2608723"/>
            <a:ext cx="2432897" cy="926796"/>
          </a:xfrm>
          <a:prstGeom prst="rect">
            <a:avLst/>
          </a:prstGeom>
          <a:noFill/>
        </p:spPr>
      </p:pic>
      <p:sp>
        <p:nvSpPr>
          <p:cNvPr id="7" name="textruta 6" hidden="0"/>
          <p:cNvSpPr txBox="1"/>
          <p:nvPr isPhoto="0" userDrawn="0"/>
        </p:nvSpPr>
        <p:spPr bwMode="auto">
          <a:xfrm>
            <a:off x="9100458" y="2164701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IoT Application</a:t>
            </a:r>
            <a:endParaRPr/>
          </a:p>
        </p:txBody>
      </p:sp>
      <p:cxnSp>
        <p:nvCxnSpPr>
          <p:cNvPr id="10" name="Rak pilkoppling 9" hidden="0"/>
          <p:cNvCxnSpPr>
            <a:cxnSpLocks/>
          </p:cNvCxnSpPr>
          <p:nvPr isPhoto="0" userDrawn="0"/>
        </p:nvCxnSpPr>
        <p:spPr bwMode="auto">
          <a:xfrm>
            <a:off x="2043629" y="3198453"/>
            <a:ext cx="16201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Rak pilkoppling 11" hidden="0"/>
          <p:cNvCxnSpPr>
            <a:cxnSpLocks/>
          </p:cNvCxnSpPr>
          <p:nvPr isPhoto="0" userDrawn="0"/>
        </p:nvCxnSpPr>
        <p:spPr bwMode="auto">
          <a:xfrm>
            <a:off x="6718264" y="3130028"/>
            <a:ext cx="16201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Rak pilkoppling 12" hidden="0"/>
          <p:cNvCxnSpPr>
            <a:cxnSpLocks/>
          </p:cNvCxnSpPr>
          <p:nvPr isPhoto="0" userDrawn="0"/>
        </p:nvCxnSpPr>
        <p:spPr bwMode="auto">
          <a:xfrm>
            <a:off x="1620641" y="4199847"/>
            <a:ext cx="7206118" cy="4549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ruta 10" hidden="0"/>
          <p:cNvSpPr txBox="1"/>
          <p:nvPr isPhoto="0" userDrawn="0"/>
        </p:nvSpPr>
        <p:spPr bwMode="auto">
          <a:xfrm>
            <a:off x="3893976" y="4361527"/>
            <a:ext cx="2517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/>
              <a:t>E2E Security with OSCORE</a:t>
            </a:r>
            <a:endParaRPr/>
          </a:p>
        </p:txBody>
      </p:sp>
      <p:sp>
        <p:nvSpPr>
          <p:cNvPr id="16" name="textruta 15" hidden="0"/>
          <p:cNvSpPr txBox="1"/>
          <p:nvPr isPhoto="0" userDrawn="0"/>
        </p:nvSpPr>
        <p:spPr bwMode="auto">
          <a:xfrm>
            <a:off x="6535053" y="2692083"/>
            <a:ext cx="2097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HTTP Security with TLS</a:t>
            </a:r>
            <a:endParaRPr/>
          </a:p>
        </p:txBody>
      </p:sp>
      <p:sp>
        <p:nvSpPr>
          <p:cNvPr id="17" name="textruta 16" hidden="0"/>
          <p:cNvSpPr txBox="1"/>
          <p:nvPr isPhoto="0" userDrawn="0"/>
        </p:nvSpPr>
        <p:spPr bwMode="auto">
          <a:xfrm>
            <a:off x="1906608" y="2507136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Connection security</a:t>
            </a:r>
            <a:endParaRPr/>
          </a:p>
          <a:p>
            <a:pPr>
              <a:defRPr/>
            </a:pPr>
            <a:r>
              <a:rPr lang="en-US"/>
              <a:t>with each stack</a:t>
            </a:r>
            <a:endParaRPr/>
          </a:p>
        </p:txBody>
      </p:sp>
      <p:sp>
        <p:nvSpPr>
          <p:cNvPr id="18" name="textruta 17" hidden="0"/>
          <p:cNvSpPr txBox="1"/>
          <p:nvPr isPhoto="0" userDrawn="0"/>
        </p:nvSpPr>
        <p:spPr bwMode="auto">
          <a:xfrm>
            <a:off x="2093670" y="3316398"/>
            <a:ext cx="1309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LTE or LORA</a:t>
            </a:r>
            <a:endParaRPr/>
          </a:p>
        </p:txBody>
      </p:sp>
      <p:sp>
        <p:nvSpPr>
          <p:cNvPr id="3" name="textruta 2" hidden="0"/>
          <p:cNvSpPr txBox="1"/>
          <p:nvPr isPhoto="0" userDrawn="0"/>
        </p:nvSpPr>
        <p:spPr bwMode="auto">
          <a:xfrm>
            <a:off x="3663820" y="5054410"/>
            <a:ext cx="66688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/>
              <a:t>Protect sensible data with an extra layer of security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Sensor data can be kept encrypted between ends (device and UI)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Open and protected sensor data/devices can be managed in the same system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Different IoT applications can have various access levels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/>
              <a:t>Different users of IoT applications can have various permissions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endParaRPr lang="en-US"/>
          </a:p>
        </p:txBody>
      </p:sp>
      <p:sp>
        <p:nvSpPr>
          <p:cNvPr id="19" name="textruta 18" hidden="0"/>
          <p:cNvSpPr txBox="1"/>
          <p:nvPr isPhoto="0" userDrawn="0"/>
        </p:nvSpPr>
        <p:spPr bwMode="auto">
          <a:xfrm>
            <a:off x="6924248" y="3292076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/>
              <a:t>Access control</a:t>
            </a:r>
            <a:endParaRPr/>
          </a:p>
          <a:p>
            <a:pPr>
              <a:defRPr/>
            </a:pPr>
            <a:r>
              <a:rPr lang="en-US"/>
              <a:t>(OAUTH 2)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Underrubrik 2" hidden="0"/>
          <p:cNvSpPr>
            <a:spLocks noGrp="1"/>
          </p:cNvSpPr>
          <p:nvPr isPhoto="0" userDrawn="0">
            <p:ph type="subTitle" idx="1" hasCustomPrompt="0"/>
          </p:nvPr>
        </p:nvSpPr>
        <p:spPr bwMode="auto"/>
        <p:txBody>
          <a:bodyPr/>
          <a:lstStyle/>
          <a:p>
            <a:pPr>
              <a:defRPr/>
            </a:pPr>
            <a:endParaRPr lang="sv-SE"/>
          </a:p>
        </p:txBody>
      </p:sp>
      <p:sp>
        <p:nvSpPr>
          <p:cNvPr id="7" name="Rubrik 6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sv-SE"/>
              <a:t>Thank</a:t>
            </a:r>
            <a:r>
              <a:rPr lang="sv-SE"/>
              <a:t> </a:t>
            </a:r>
            <a:r>
              <a:rPr lang="sv-SE"/>
              <a:t>you</a:t>
            </a:r>
            <a:endParaRPr lang="sv-S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Inhaltsplatzhalter 5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637822" y="1514208"/>
            <a:ext cx="10916356" cy="4489182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sz="2400" b="1"/>
              <a:t>Kraftringen – Energy company</a:t>
            </a:r>
            <a:endParaRPr/>
          </a:p>
          <a:p>
            <a:pPr lvl="1">
              <a:defRPr/>
            </a:pPr>
            <a:r>
              <a:rPr lang="en-US" sz="2000"/>
              <a:t>Infrastructure for electricity, gas, district heating and cooling, communication</a:t>
            </a:r>
            <a:endParaRPr/>
          </a:p>
          <a:p>
            <a:pPr lvl="1">
              <a:defRPr/>
            </a:pPr>
            <a:r>
              <a:rPr lang="en-US" sz="2000"/>
              <a:t>Serves about 280 000 customers in south Sweden</a:t>
            </a:r>
            <a:endParaRPr/>
          </a:p>
          <a:p>
            <a:pPr marL="457200" lvl="1" indent="0">
              <a:buNone/>
              <a:defRPr/>
            </a:pPr>
            <a:endParaRPr lang="sv-SE" sz="2000"/>
          </a:p>
          <a:p>
            <a:pPr>
              <a:defRPr/>
            </a:pPr>
            <a:r>
              <a:rPr lang="en-US" sz="2400" b="1"/>
              <a:t>CritiSec scope - Increase monitoring and control with IoT</a:t>
            </a:r>
            <a:endParaRPr/>
          </a:p>
          <a:p>
            <a:pPr lvl="1">
              <a:defRPr/>
            </a:pPr>
            <a:r>
              <a:rPr lang="en-US" sz="2000"/>
              <a:t>Sensors connected by sensor networks and open </a:t>
            </a:r>
            <a:r>
              <a:rPr lang="en-US" sz="2000"/>
              <a:t>IoT</a:t>
            </a:r>
            <a:r>
              <a:rPr lang="en-US" sz="2000"/>
              <a:t>-platform</a:t>
            </a:r>
            <a:endParaRPr/>
          </a:p>
          <a:p>
            <a:pPr lvl="1">
              <a:defRPr/>
            </a:pPr>
            <a:r>
              <a:rPr lang="en-US" sz="2000"/>
              <a:t>Lower cost than existing solutions</a:t>
            </a:r>
            <a:endParaRPr/>
          </a:p>
          <a:p>
            <a:pPr marL="457200" lvl="1" indent="0">
              <a:buNone/>
              <a:defRPr/>
            </a:pPr>
            <a:endParaRPr lang="en-US" sz="2000"/>
          </a:p>
          <a:p>
            <a:pPr lvl="1">
              <a:buFont typeface="Wingdings"/>
              <a:buChar char="Ø"/>
              <a:defRPr/>
            </a:pPr>
            <a:r>
              <a:rPr lang="en-US" sz="2600" b="1"/>
              <a:t> Benefits</a:t>
            </a:r>
            <a:endParaRPr/>
          </a:p>
          <a:p>
            <a:pPr lvl="2">
              <a:defRPr/>
            </a:pPr>
            <a:r>
              <a:rPr lang="en-US" sz="1900"/>
              <a:t>Improved quality – reduce power failures and outage time for customers</a:t>
            </a:r>
            <a:endParaRPr/>
          </a:p>
          <a:p>
            <a:pPr lvl="2">
              <a:defRPr/>
            </a:pPr>
            <a:r>
              <a:rPr lang="en-US" sz="1900"/>
              <a:t>Improved efficiency – from scheduled to event-based maintenance </a:t>
            </a:r>
            <a:endParaRPr/>
          </a:p>
          <a:p>
            <a:pPr marL="914400" lvl="2" indent="0">
              <a:buNone/>
              <a:defRPr/>
            </a:pPr>
            <a:endParaRPr lang="en-US" sz="1900"/>
          </a:p>
          <a:p>
            <a:pPr lvl="1">
              <a:buFont typeface="Wingdings"/>
              <a:buChar char="Ø"/>
              <a:defRPr/>
            </a:pPr>
            <a:r>
              <a:rPr lang="en-US" sz="2600" b="1"/>
              <a:t> But it has to be secure, robust and resilient… Classified as</a:t>
            </a:r>
            <a:endParaRPr lang="en-US" sz="3000"/>
          </a:p>
          <a:p>
            <a:pPr lvl="2">
              <a:defRPr/>
            </a:pPr>
            <a:r>
              <a:rPr lang="en-US" sz="1900"/>
              <a:t>Security sensitive business (Protective Security Act)</a:t>
            </a:r>
            <a:endParaRPr lang="en-US" sz="2600"/>
          </a:p>
          <a:p>
            <a:pPr lvl="2">
              <a:defRPr/>
            </a:pPr>
            <a:r>
              <a:rPr lang="en-US" sz="1900"/>
              <a:t>Societal critical business (Authority for social protection and emergency preparedness)</a:t>
            </a:r>
            <a:endParaRPr/>
          </a:p>
          <a:p>
            <a:pPr marL="457200" lvl="1" indent="0">
              <a:buNone/>
              <a:defRPr/>
            </a:pPr>
            <a:endParaRPr lang="sv-SE" sz="2000"/>
          </a:p>
        </p:txBody>
      </p:sp>
      <p:pic>
        <p:nvPicPr>
          <p:cNvPr id="7" name="Bildobjekt 93" hidden="0"/>
          <p:cNvPicPr>
            <a:picLocks noChangeAspect="1"/>
          </p:cNvPicPr>
          <p:nvPr isPhoto="0" userDrawn="0"/>
        </p:nvPicPr>
        <p:blipFill>
          <a:blip r:embed="rId2"/>
          <a:srcRect l="9704" t="38548" r="10146" b="37617"/>
          <a:stretch/>
        </p:blipFill>
        <p:spPr bwMode="auto">
          <a:xfrm>
            <a:off x="7982655" y="517728"/>
            <a:ext cx="3810972" cy="673761"/>
          </a:xfrm>
          <a:prstGeom prst="rect">
            <a:avLst/>
          </a:prstGeom>
        </p:spPr>
      </p:pic>
      <p:sp>
        <p:nvSpPr>
          <p:cNvPr id="8" name="Titel 4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357013" y="191828"/>
            <a:ext cx="816751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sz="4200"/>
              <a:t>Use case - Energy Distribution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21" name="Rak koppling 22" hidden="0"/>
          <p:cNvCxnSpPr>
            <a:cxnSpLocks/>
          </p:cNvCxnSpPr>
          <p:nvPr isPhoto="0" userDrawn="0"/>
        </p:nvCxnSpPr>
        <p:spPr bwMode="auto">
          <a:xfrm>
            <a:off x="7386170" y="2195487"/>
            <a:ext cx="1053455" cy="982822"/>
          </a:xfrm>
          <a:prstGeom prst="line">
            <a:avLst/>
          </a:prstGeom>
          <a:ln w="22225">
            <a:solidFill>
              <a:srgbClr val="008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ak koppling 23" hidden="0"/>
          <p:cNvCxnSpPr>
            <a:cxnSpLocks/>
          </p:cNvCxnSpPr>
          <p:nvPr isPhoto="0" userDrawn="0"/>
        </p:nvCxnSpPr>
        <p:spPr bwMode="auto">
          <a:xfrm flipV="1">
            <a:off x="7304948" y="4059806"/>
            <a:ext cx="1014298" cy="1307559"/>
          </a:xfrm>
          <a:prstGeom prst="line">
            <a:avLst/>
          </a:prstGeom>
          <a:ln w="22225">
            <a:solidFill>
              <a:srgbClr val="008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k koppling 14" hidden="0"/>
          <p:cNvCxnSpPr>
            <a:cxnSpLocks/>
          </p:cNvCxnSpPr>
          <p:nvPr isPhoto="0" userDrawn="0"/>
        </p:nvCxnSpPr>
        <p:spPr bwMode="auto">
          <a:xfrm>
            <a:off x="3288732" y="4059805"/>
            <a:ext cx="1406018" cy="1179355"/>
          </a:xfrm>
          <a:prstGeom prst="line">
            <a:avLst/>
          </a:prstGeom>
          <a:ln w="22225">
            <a:solidFill>
              <a:srgbClr val="008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357013" y="191828"/>
            <a:ext cx="816751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sz="4200"/>
              <a:t>Use case - Energy Distribution</a:t>
            </a:r>
            <a:endParaRPr/>
          </a:p>
        </p:txBody>
      </p:sp>
      <p:cxnSp>
        <p:nvCxnSpPr>
          <p:cNvPr id="7" name="Rak koppling 6" hidden="0"/>
          <p:cNvCxnSpPr>
            <a:cxnSpLocks/>
          </p:cNvCxnSpPr>
          <p:nvPr isPhoto="0" userDrawn="0"/>
        </p:nvCxnSpPr>
        <p:spPr bwMode="auto">
          <a:xfrm flipV="1">
            <a:off x="3434432" y="2313257"/>
            <a:ext cx="1117857" cy="657697"/>
          </a:xfrm>
          <a:prstGeom prst="line">
            <a:avLst/>
          </a:prstGeom>
          <a:ln w="22225">
            <a:solidFill>
              <a:srgbClr val="008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Bildobjekt 7" hidden="0"/>
          <p:cNvPicPr>
            <a:picLocks noChangeAspect="1"/>
          </p:cNvPicPr>
          <p:nvPr isPhoto="0" userDrawn="0"/>
        </p:nvPicPr>
        <p:blipFill>
          <a:blip r:embed="rId2"/>
          <a:srcRect l="23683" t="0" r="23682" b="0"/>
          <a:stretch/>
        </p:blipFill>
        <p:spPr bwMode="auto">
          <a:xfrm>
            <a:off x="9985760" y="1711515"/>
            <a:ext cx="285918" cy="543214"/>
          </a:xfrm>
          <a:prstGeom prst="rect">
            <a:avLst/>
          </a:prstGeom>
        </p:spPr>
      </p:pic>
      <p:pic>
        <p:nvPicPr>
          <p:cNvPr id="9" name="Bildobjekt 8" hidden="0"/>
          <p:cNvPicPr>
            <a:picLocks noChangeAspect="1"/>
          </p:cNvPicPr>
          <p:nvPr isPhoto="0" userDrawn="0"/>
        </p:nvPicPr>
        <p:blipFill>
          <a:blip r:embed="rId3"/>
          <a:srcRect l="7462" t="6955" r="4680" b="2424"/>
          <a:stretch/>
        </p:blipFill>
        <p:spPr bwMode="auto">
          <a:xfrm>
            <a:off x="11266326" y="4771530"/>
            <a:ext cx="341540" cy="492957"/>
          </a:xfrm>
          <a:prstGeom prst="rect">
            <a:avLst/>
          </a:prstGeom>
        </p:spPr>
      </p:pic>
      <p:sp>
        <p:nvSpPr>
          <p:cNvPr id="10" name="textruta 9" hidden="0"/>
          <p:cNvSpPr/>
          <p:nvPr isPhoto="0" userDrawn="0"/>
        </p:nvSpPr>
        <p:spPr bwMode="auto">
          <a:xfrm>
            <a:off x="4907615" y="3473419"/>
            <a:ext cx="2435218" cy="276999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>
            <a:defPPr>
              <a:defRPr lang="fi-FI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>
                <a:solidFill>
                  <a:schemeClr val="accent5">
                    <a:lumMod val="10000"/>
                  </a:schemeClr>
                </a:solidFill>
              </a:rPr>
              <a:t>Substations (2 700 pcs.)</a:t>
            </a:r>
            <a:endParaRPr lang="en-US" sz="1600" b="1">
              <a:solidFill>
                <a:schemeClr val="accent5">
                  <a:lumMod val="10000"/>
                </a:schemeClr>
              </a:solidFill>
            </a:endParaRPr>
          </a:p>
        </p:txBody>
      </p:sp>
      <p:pic>
        <p:nvPicPr>
          <p:cNvPr id="11" name="Bildobjekt 10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4119721" y="4878609"/>
            <a:ext cx="1280872" cy="1102013"/>
          </a:xfrm>
          <a:prstGeom prst="rect">
            <a:avLst/>
          </a:prstGeom>
        </p:spPr>
      </p:pic>
      <p:pic>
        <p:nvPicPr>
          <p:cNvPr id="13" name="Bildobjekt 12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142147" y="2851013"/>
            <a:ext cx="3758020" cy="1479660"/>
          </a:xfrm>
          <a:prstGeom prst="rect">
            <a:avLst/>
          </a:prstGeom>
        </p:spPr>
      </p:pic>
      <p:cxnSp>
        <p:nvCxnSpPr>
          <p:cNvPr id="14" name="Rak koppling 13" hidden="0"/>
          <p:cNvCxnSpPr>
            <a:cxnSpLocks/>
          </p:cNvCxnSpPr>
          <p:nvPr isPhoto="0" userDrawn="0"/>
        </p:nvCxnSpPr>
        <p:spPr bwMode="auto">
          <a:xfrm>
            <a:off x="4968388" y="1912068"/>
            <a:ext cx="1618889" cy="1788"/>
          </a:xfrm>
          <a:prstGeom prst="line">
            <a:avLst/>
          </a:prstGeom>
          <a:ln w="22225">
            <a:solidFill>
              <a:srgbClr val="008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ruta 15" hidden="0"/>
          <p:cNvSpPr/>
          <p:nvPr isPhoto="0" userDrawn="0"/>
        </p:nvSpPr>
        <p:spPr bwMode="auto">
          <a:xfrm>
            <a:off x="94896" y="2503606"/>
            <a:ext cx="2250424" cy="276999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>
            <a:defPPr>
              <a:defRPr lang="fi-FI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/>
              <a:t>Main station (60 pcs.)</a:t>
            </a:r>
            <a:endParaRPr lang="en-US" sz="2400" b="1"/>
          </a:p>
        </p:txBody>
      </p:sp>
      <p:sp>
        <p:nvSpPr>
          <p:cNvPr id="17" name="textruta 16" hidden="0"/>
          <p:cNvSpPr/>
          <p:nvPr isPhoto="0" userDrawn="0"/>
        </p:nvSpPr>
        <p:spPr bwMode="auto">
          <a:xfrm>
            <a:off x="9177867" y="1070119"/>
            <a:ext cx="2855654" cy="246221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>
            <a:defPPr>
              <a:defRPr lang="fi-FI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/>
              <a:t>Electricity cabinets (16 000 pcs.)</a:t>
            </a:r>
            <a:endParaRPr/>
          </a:p>
        </p:txBody>
      </p:sp>
      <p:pic>
        <p:nvPicPr>
          <p:cNvPr id="18" name="Bildobjekt 19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4202123" y="1314033"/>
            <a:ext cx="1334530" cy="1148178"/>
          </a:xfrm>
          <a:prstGeom prst="rect">
            <a:avLst/>
          </a:prstGeom>
        </p:spPr>
      </p:pic>
      <p:cxnSp>
        <p:nvCxnSpPr>
          <p:cNvPr id="20" name="Rak koppling 21" hidden="0"/>
          <p:cNvCxnSpPr>
            <a:cxnSpLocks/>
          </p:cNvCxnSpPr>
          <p:nvPr isPhoto="0" userDrawn="0"/>
        </p:nvCxnSpPr>
        <p:spPr bwMode="auto">
          <a:xfrm>
            <a:off x="5230539" y="5373027"/>
            <a:ext cx="1084904" cy="2543"/>
          </a:xfrm>
          <a:prstGeom prst="line">
            <a:avLst/>
          </a:prstGeom>
          <a:ln w="22225">
            <a:solidFill>
              <a:srgbClr val="008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Bildobjekt 24" hidden="0"/>
          <p:cNvPicPr>
            <a:picLocks noChangeAspect="1"/>
          </p:cNvPicPr>
          <p:nvPr isPhoto="0" userDrawn="0"/>
        </p:nvPicPr>
        <p:blipFill>
          <a:blip r:embed="rId2"/>
          <a:srcRect l="23683" t="0" r="23682" b="0"/>
          <a:stretch/>
        </p:blipFill>
        <p:spPr bwMode="auto">
          <a:xfrm>
            <a:off x="10505443" y="1711515"/>
            <a:ext cx="285918" cy="543214"/>
          </a:xfrm>
          <a:prstGeom prst="rect">
            <a:avLst/>
          </a:prstGeom>
        </p:spPr>
      </p:pic>
      <p:pic>
        <p:nvPicPr>
          <p:cNvPr id="24" name="Bildobjekt 25" hidden="0"/>
          <p:cNvPicPr>
            <a:picLocks noChangeAspect="1"/>
          </p:cNvPicPr>
          <p:nvPr isPhoto="0" userDrawn="0"/>
        </p:nvPicPr>
        <p:blipFill>
          <a:blip r:embed="rId2"/>
          <a:srcRect l="23683" t="0" r="23682" b="0"/>
          <a:stretch/>
        </p:blipFill>
        <p:spPr bwMode="auto">
          <a:xfrm>
            <a:off x="10920550" y="1809982"/>
            <a:ext cx="285918" cy="543214"/>
          </a:xfrm>
          <a:prstGeom prst="rect">
            <a:avLst/>
          </a:prstGeom>
        </p:spPr>
      </p:pic>
      <p:cxnSp>
        <p:nvCxnSpPr>
          <p:cNvPr id="25" name="Rak koppling 26" hidden="0"/>
          <p:cNvCxnSpPr>
            <a:cxnSpLocks/>
          </p:cNvCxnSpPr>
          <p:nvPr isPhoto="0" userDrawn="0"/>
        </p:nvCxnSpPr>
        <p:spPr bwMode="auto">
          <a:xfrm flipV="1">
            <a:off x="9322469" y="2153787"/>
            <a:ext cx="1231429" cy="815083"/>
          </a:xfrm>
          <a:prstGeom prst="line">
            <a:avLst/>
          </a:prstGeom>
          <a:ln w="19050">
            <a:solidFill>
              <a:srgbClr val="008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ak koppling 27" hidden="0"/>
          <p:cNvCxnSpPr>
            <a:cxnSpLocks/>
          </p:cNvCxnSpPr>
          <p:nvPr isPhoto="0" userDrawn="0"/>
        </p:nvCxnSpPr>
        <p:spPr bwMode="auto">
          <a:xfrm flipV="1">
            <a:off x="9126077" y="2135717"/>
            <a:ext cx="2261409" cy="906853"/>
          </a:xfrm>
          <a:prstGeom prst="line">
            <a:avLst/>
          </a:prstGeom>
          <a:ln w="19050">
            <a:solidFill>
              <a:srgbClr val="008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koppling 28" hidden="0"/>
          <p:cNvCxnSpPr>
            <a:cxnSpLocks/>
          </p:cNvCxnSpPr>
          <p:nvPr isPhoto="0" userDrawn="0"/>
        </p:nvCxnSpPr>
        <p:spPr bwMode="auto">
          <a:xfrm flipV="1">
            <a:off x="9213152" y="2195487"/>
            <a:ext cx="1827134" cy="836825"/>
          </a:xfrm>
          <a:prstGeom prst="line">
            <a:avLst/>
          </a:prstGeom>
          <a:ln w="19050">
            <a:solidFill>
              <a:srgbClr val="008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ak koppling 29" hidden="0"/>
          <p:cNvCxnSpPr>
            <a:cxnSpLocks/>
          </p:cNvCxnSpPr>
          <p:nvPr isPhoto="0" userDrawn="0"/>
        </p:nvCxnSpPr>
        <p:spPr bwMode="auto">
          <a:xfrm>
            <a:off x="9177867" y="4108354"/>
            <a:ext cx="1343786" cy="795119"/>
          </a:xfrm>
          <a:prstGeom prst="line">
            <a:avLst/>
          </a:prstGeom>
          <a:ln w="12700">
            <a:solidFill>
              <a:srgbClr val="008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ak koppling 30" hidden="0"/>
          <p:cNvCxnSpPr>
            <a:cxnSpLocks/>
          </p:cNvCxnSpPr>
          <p:nvPr isPhoto="0" userDrawn="0"/>
        </p:nvCxnSpPr>
        <p:spPr bwMode="auto">
          <a:xfrm>
            <a:off x="9083730" y="4059805"/>
            <a:ext cx="941441" cy="1266735"/>
          </a:xfrm>
          <a:prstGeom prst="line">
            <a:avLst/>
          </a:prstGeom>
          <a:ln w="12700">
            <a:solidFill>
              <a:srgbClr val="008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ak koppling 31" hidden="0"/>
          <p:cNvCxnSpPr>
            <a:cxnSpLocks/>
          </p:cNvCxnSpPr>
          <p:nvPr isPhoto="0" userDrawn="0"/>
        </p:nvCxnSpPr>
        <p:spPr bwMode="auto">
          <a:xfrm>
            <a:off x="9126077" y="4101492"/>
            <a:ext cx="1753372" cy="1106750"/>
          </a:xfrm>
          <a:prstGeom prst="line">
            <a:avLst/>
          </a:prstGeom>
          <a:ln w="12700">
            <a:solidFill>
              <a:srgbClr val="008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Bildobjekt 32" hidden="0"/>
          <p:cNvPicPr>
            <a:picLocks noChangeAspect="1"/>
          </p:cNvPicPr>
          <p:nvPr isPhoto="0" userDrawn="0"/>
        </p:nvPicPr>
        <p:blipFill>
          <a:blip r:embed="rId3"/>
          <a:srcRect l="7462" t="6955" r="4680" b="2424"/>
          <a:stretch/>
        </p:blipFill>
        <p:spPr bwMode="auto">
          <a:xfrm>
            <a:off x="10807546" y="5068805"/>
            <a:ext cx="341540" cy="492957"/>
          </a:xfrm>
          <a:prstGeom prst="rect">
            <a:avLst/>
          </a:prstGeom>
        </p:spPr>
      </p:pic>
      <p:pic>
        <p:nvPicPr>
          <p:cNvPr id="32" name="Bildobjekt 33" hidden="0"/>
          <p:cNvPicPr>
            <a:picLocks noChangeAspect="1"/>
          </p:cNvPicPr>
          <p:nvPr isPhoto="0" userDrawn="0"/>
        </p:nvPicPr>
        <p:blipFill>
          <a:blip r:embed="rId3"/>
          <a:srcRect l="7462" t="6955" r="4680" b="2424"/>
          <a:stretch/>
        </p:blipFill>
        <p:spPr bwMode="auto">
          <a:xfrm>
            <a:off x="10354357" y="4694737"/>
            <a:ext cx="341540" cy="492957"/>
          </a:xfrm>
          <a:prstGeom prst="rect">
            <a:avLst/>
          </a:prstGeom>
        </p:spPr>
      </p:pic>
      <p:grpSp>
        <p:nvGrpSpPr>
          <p:cNvPr id="33" name="Grupp 37" hidden="0"/>
          <p:cNvGrpSpPr/>
          <p:nvPr isPhoto="0" userDrawn="0"/>
        </p:nvGrpSpPr>
        <p:grpSpPr bwMode="auto">
          <a:xfrm>
            <a:off x="3851229" y="4521404"/>
            <a:ext cx="180000" cy="180000"/>
            <a:chOff x="852692" y="2976617"/>
            <a:chExt cx="180000" cy="180000"/>
          </a:xfrm>
        </p:grpSpPr>
        <p:sp>
          <p:nvSpPr>
            <p:cNvPr id="55" name="Ellips 38" hidden="0"/>
            <p:cNvSpPr/>
            <p:nvPr isPhoto="0" userDrawn="0"/>
          </p:nvSpPr>
          <p:spPr bwMode="auto">
            <a:xfrm>
              <a:off x="852692" y="2976617"/>
              <a:ext cx="180000" cy="18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i-FI"/>
              </a:defPPr>
              <a:lvl1pPr marL="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sv-SE"/>
            </a:p>
          </p:txBody>
        </p:sp>
        <p:cxnSp>
          <p:nvCxnSpPr>
            <p:cNvPr id="56" name="Rak koppling 39" hidden="0"/>
            <p:cNvCxnSpPr>
              <a:cxnSpLocks/>
              <a:stCxn id="55" idx="2"/>
              <a:endCxn id="55" idx="6"/>
            </p:cNvCxnSpPr>
            <p:nvPr isPhoto="0" userDrawn="0"/>
          </p:nvCxnSpPr>
          <p:spPr bwMode="auto">
            <a:xfrm>
              <a:off x="852692" y="3066617"/>
              <a:ext cx="180000" cy="0"/>
            </a:xfrm>
            <a:prstGeom prst="line">
              <a:avLst/>
            </a:prstGeom>
            <a:ln w="38100">
              <a:solidFill>
                <a:srgbClr val="80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 40" hidden="0"/>
          <p:cNvGrpSpPr/>
          <p:nvPr isPhoto="0" userDrawn="0"/>
        </p:nvGrpSpPr>
        <p:grpSpPr bwMode="auto">
          <a:xfrm>
            <a:off x="7827206" y="2582388"/>
            <a:ext cx="180000" cy="180000"/>
            <a:chOff x="5888850" y="1844871"/>
            <a:chExt cx="180000" cy="180000"/>
          </a:xfrm>
        </p:grpSpPr>
        <p:sp>
          <p:nvSpPr>
            <p:cNvPr id="53" name="Ellips 41" hidden="0"/>
            <p:cNvSpPr/>
            <p:nvPr isPhoto="0" userDrawn="0"/>
          </p:nvSpPr>
          <p:spPr bwMode="auto">
            <a:xfrm>
              <a:off x="5888850" y="1844871"/>
              <a:ext cx="180000" cy="18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i-FI"/>
              </a:defPPr>
              <a:lvl1pPr marL="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sv-SE"/>
            </a:p>
          </p:txBody>
        </p:sp>
        <p:cxnSp>
          <p:nvCxnSpPr>
            <p:cNvPr id="54" name="Rak koppling 42" hidden="0"/>
            <p:cNvCxnSpPr>
              <a:cxnSpLocks/>
              <a:stCxn id="53" idx="0"/>
              <a:endCxn id="53" idx="4"/>
            </p:cNvCxnSpPr>
            <p:nvPr isPhoto="0" userDrawn="0"/>
          </p:nvCxnSpPr>
          <p:spPr bwMode="auto">
            <a:xfrm>
              <a:off x="5978850" y="1844871"/>
              <a:ext cx="0" cy="18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p 43" hidden="0"/>
          <p:cNvGrpSpPr/>
          <p:nvPr isPhoto="0" userDrawn="0"/>
        </p:nvGrpSpPr>
        <p:grpSpPr bwMode="auto">
          <a:xfrm>
            <a:off x="5761137" y="1825324"/>
            <a:ext cx="180000" cy="180000"/>
            <a:chOff x="852692" y="2976617"/>
            <a:chExt cx="180000" cy="180000"/>
          </a:xfrm>
        </p:grpSpPr>
        <p:sp>
          <p:nvSpPr>
            <p:cNvPr id="51" name="Ellips 44" hidden="0"/>
            <p:cNvSpPr/>
            <p:nvPr isPhoto="0" userDrawn="0"/>
          </p:nvSpPr>
          <p:spPr bwMode="auto">
            <a:xfrm>
              <a:off x="852692" y="2976617"/>
              <a:ext cx="180000" cy="18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i-FI"/>
              </a:defPPr>
              <a:lvl1pPr marL="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sv-SE"/>
            </a:p>
          </p:txBody>
        </p:sp>
        <p:cxnSp>
          <p:nvCxnSpPr>
            <p:cNvPr id="52" name="Rak koppling 45" hidden="0"/>
            <p:cNvCxnSpPr>
              <a:cxnSpLocks/>
              <a:stCxn id="51" idx="2"/>
              <a:endCxn id="51" idx="6"/>
            </p:cNvCxnSpPr>
            <p:nvPr isPhoto="0" userDrawn="0"/>
          </p:nvCxnSpPr>
          <p:spPr bwMode="auto">
            <a:xfrm>
              <a:off x="852692" y="3066617"/>
              <a:ext cx="180000" cy="0"/>
            </a:xfrm>
            <a:prstGeom prst="line">
              <a:avLst/>
            </a:prstGeom>
            <a:ln w="38100">
              <a:solidFill>
                <a:srgbClr val="80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upp 46" hidden="0"/>
          <p:cNvGrpSpPr/>
          <p:nvPr isPhoto="0" userDrawn="0"/>
        </p:nvGrpSpPr>
        <p:grpSpPr bwMode="auto">
          <a:xfrm>
            <a:off x="3851229" y="2536013"/>
            <a:ext cx="180000" cy="180000"/>
            <a:chOff x="852692" y="2976617"/>
            <a:chExt cx="180000" cy="180000"/>
          </a:xfrm>
        </p:grpSpPr>
        <p:sp>
          <p:nvSpPr>
            <p:cNvPr id="49" name="Ellips 47" hidden="0"/>
            <p:cNvSpPr/>
            <p:nvPr isPhoto="0" userDrawn="0"/>
          </p:nvSpPr>
          <p:spPr bwMode="auto">
            <a:xfrm>
              <a:off x="852692" y="2976617"/>
              <a:ext cx="180000" cy="18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i-FI"/>
              </a:defPPr>
              <a:lvl1pPr marL="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sv-SE"/>
            </a:p>
          </p:txBody>
        </p:sp>
        <p:cxnSp>
          <p:nvCxnSpPr>
            <p:cNvPr id="50" name="Rak koppling 48" hidden="0"/>
            <p:cNvCxnSpPr>
              <a:cxnSpLocks/>
              <a:stCxn id="49" idx="2"/>
              <a:endCxn id="49" idx="6"/>
            </p:cNvCxnSpPr>
            <p:nvPr isPhoto="0" userDrawn="0"/>
          </p:nvCxnSpPr>
          <p:spPr bwMode="auto">
            <a:xfrm>
              <a:off x="852692" y="3066617"/>
              <a:ext cx="180000" cy="0"/>
            </a:xfrm>
            <a:prstGeom prst="line">
              <a:avLst/>
            </a:prstGeom>
            <a:ln w="38100">
              <a:solidFill>
                <a:srgbClr val="80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p 49" hidden="0"/>
          <p:cNvGrpSpPr/>
          <p:nvPr isPhoto="0" userDrawn="0"/>
        </p:nvGrpSpPr>
        <p:grpSpPr bwMode="auto">
          <a:xfrm>
            <a:off x="7894783" y="4390227"/>
            <a:ext cx="180000" cy="180000"/>
            <a:chOff x="852692" y="2976617"/>
            <a:chExt cx="180000" cy="180000"/>
          </a:xfrm>
        </p:grpSpPr>
        <p:sp>
          <p:nvSpPr>
            <p:cNvPr id="47" name="Ellips 50" hidden="0"/>
            <p:cNvSpPr/>
            <p:nvPr isPhoto="0" userDrawn="0"/>
          </p:nvSpPr>
          <p:spPr bwMode="auto">
            <a:xfrm>
              <a:off x="852692" y="2976617"/>
              <a:ext cx="180000" cy="18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i-FI"/>
              </a:defPPr>
              <a:lvl1pPr marL="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sv-SE"/>
            </a:p>
          </p:txBody>
        </p:sp>
        <p:cxnSp>
          <p:nvCxnSpPr>
            <p:cNvPr id="48" name="Rak koppling 51" hidden="0"/>
            <p:cNvCxnSpPr>
              <a:cxnSpLocks/>
              <a:stCxn id="47" idx="2"/>
              <a:endCxn id="47" idx="6"/>
            </p:cNvCxnSpPr>
            <p:nvPr isPhoto="0" userDrawn="0"/>
          </p:nvCxnSpPr>
          <p:spPr bwMode="auto">
            <a:xfrm>
              <a:off x="852692" y="3066617"/>
              <a:ext cx="180000" cy="0"/>
            </a:xfrm>
            <a:prstGeom prst="line">
              <a:avLst/>
            </a:prstGeom>
            <a:ln w="38100">
              <a:solidFill>
                <a:srgbClr val="80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upp 52" hidden="0"/>
          <p:cNvGrpSpPr/>
          <p:nvPr isPhoto="0" userDrawn="0"/>
        </p:nvGrpSpPr>
        <p:grpSpPr bwMode="auto">
          <a:xfrm>
            <a:off x="5766998" y="5264488"/>
            <a:ext cx="180000" cy="180000"/>
            <a:chOff x="852692" y="2976617"/>
            <a:chExt cx="180000" cy="180000"/>
          </a:xfrm>
        </p:grpSpPr>
        <p:sp>
          <p:nvSpPr>
            <p:cNvPr id="45" name="Ellips 53" hidden="0"/>
            <p:cNvSpPr/>
            <p:nvPr isPhoto="0" userDrawn="0"/>
          </p:nvSpPr>
          <p:spPr bwMode="auto">
            <a:xfrm>
              <a:off x="852692" y="2976617"/>
              <a:ext cx="180000" cy="18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i-FI"/>
              </a:defPPr>
              <a:lvl1pPr marL="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sv-SE"/>
            </a:p>
          </p:txBody>
        </p:sp>
        <p:cxnSp>
          <p:nvCxnSpPr>
            <p:cNvPr id="46" name="Rak koppling 54" hidden="0"/>
            <p:cNvCxnSpPr>
              <a:cxnSpLocks/>
              <a:stCxn id="45" idx="2"/>
              <a:endCxn id="45" idx="6"/>
            </p:cNvCxnSpPr>
            <p:nvPr isPhoto="0" userDrawn="0"/>
          </p:nvCxnSpPr>
          <p:spPr bwMode="auto">
            <a:xfrm>
              <a:off x="852692" y="3066617"/>
              <a:ext cx="180000" cy="0"/>
            </a:xfrm>
            <a:prstGeom prst="line">
              <a:avLst/>
            </a:prstGeom>
            <a:ln w="38100">
              <a:solidFill>
                <a:srgbClr val="80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Blixt 55" hidden="0"/>
          <p:cNvSpPr/>
          <p:nvPr isPhoto="0" userDrawn="0"/>
        </p:nvSpPr>
        <p:spPr bwMode="auto">
          <a:xfrm>
            <a:off x="8078490" y="1970497"/>
            <a:ext cx="261710" cy="716400"/>
          </a:xfrm>
          <a:prstGeom prst="lightningBol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i-FI"/>
            </a:defPPr>
            <a:lvl1pPr marL="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sv-SE"/>
          </a:p>
        </p:txBody>
      </p:sp>
      <p:pic>
        <p:nvPicPr>
          <p:cNvPr id="40" name="Bildobjekt 98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6241927" y="1290776"/>
            <a:ext cx="1648389" cy="1151109"/>
          </a:xfrm>
          <a:prstGeom prst="rect">
            <a:avLst/>
          </a:prstGeom>
        </p:spPr>
      </p:pic>
      <p:pic>
        <p:nvPicPr>
          <p:cNvPr id="41" name="Bildobjekt 99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6241927" y="4816359"/>
            <a:ext cx="1648389" cy="1102013"/>
          </a:xfrm>
          <a:prstGeom prst="rect">
            <a:avLst/>
          </a:prstGeom>
        </p:spPr>
      </p:pic>
      <p:sp>
        <p:nvSpPr>
          <p:cNvPr id="42" name="textruta 16" hidden="0"/>
          <p:cNvSpPr/>
          <p:nvPr isPhoto="0" userDrawn="0"/>
        </p:nvSpPr>
        <p:spPr bwMode="auto">
          <a:xfrm>
            <a:off x="9177867" y="5697413"/>
            <a:ext cx="2848471" cy="246221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>
            <a:defPPr>
              <a:defRPr lang="fi-FI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/>
              <a:t>Electricity meters (100 000 pcs.)</a:t>
            </a:r>
            <a:endParaRPr/>
          </a:p>
        </p:txBody>
      </p:sp>
      <p:pic>
        <p:nvPicPr>
          <p:cNvPr id="43" name="Bildobjekt 54" hidden="0"/>
          <p:cNvPicPr>
            <a:picLocks noChangeAspect="1"/>
          </p:cNvPicPr>
          <p:nvPr isPhoto="0" userDrawn="0"/>
        </p:nvPicPr>
        <p:blipFill>
          <a:blip r:embed="rId8"/>
          <a:srcRect l="15080" t="18863" r="15079" b="0"/>
          <a:stretch/>
        </p:blipFill>
        <p:spPr bwMode="auto">
          <a:xfrm>
            <a:off x="10714098" y="3092082"/>
            <a:ext cx="893768" cy="1027493"/>
          </a:xfrm>
          <a:prstGeom prst="rect">
            <a:avLst/>
          </a:prstGeom>
        </p:spPr>
      </p:pic>
      <p:sp>
        <p:nvSpPr>
          <p:cNvPr id="44" name="Rektangel med rundade hörn 2" hidden="0"/>
          <p:cNvSpPr/>
          <p:nvPr isPhoto="0" userDrawn="0"/>
        </p:nvSpPr>
        <p:spPr bwMode="auto">
          <a:xfrm>
            <a:off x="185434" y="4557418"/>
            <a:ext cx="3199710" cy="105954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defPPr>
              <a:defRPr lang="fi-FI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defRPr/>
            </a:pPr>
            <a:r>
              <a:rPr lang="en-US"/>
              <a:t>At a power failure</a:t>
            </a:r>
            <a:endParaRPr/>
          </a:p>
          <a:p>
            <a:pPr marL="285750" indent="-285750">
              <a:spcBef>
                <a:spcPts val="300"/>
              </a:spcBef>
              <a:buFontTx/>
              <a:buChar char="-"/>
              <a:defRPr/>
            </a:pPr>
            <a:r>
              <a:rPr lang="en-US"/>
              <a:t>Time to find failure is crucial for the outage time</a:t>
            </a:r>
            <a:endParaRPr/>
          </a:p>
          <a:p>
            <a:pPr>
              <a:spcBef>
                <a:spcPts val="300"/>
              </a:spcBef>
              <a:buFont typeface="Arial"/>
              <a:buNone/>
              <a:defRPr/>
            </a:pPr>
            <a:endParaRPr lang="sv-SE">
              <a:solidFill>
                <a:schemeClr val="tx1"/>
              </a:solidFill>
            </a:endParaRPr>
          </a:p>
        </p:txBody>
      </p:sp>
      <p:pic>
        <p:nvPicPr>
          <p:cNvPr id="63" name="Bildobjekt 25" hidden="0"/>
          <p:cNvPicPr>
            <a:picLocks noChangeAspect="1"/>
          </p:cNvPicPr>
          <p:nvPr isPhoto="0" userDrawn="0"/>
        </p:nvPicPr>
        <p:blipFill>
          <a:blip r:embed="rId2"/>
          <a:srcRect l="23683" t="0" r="23682" b="0"/>
          <a:stretch/>
        </p:blipFill>
        <p:spPr bwMode="auto">
          <a:xfrm>
            <a:off x="11234137" y="1621515"/>
            <a:ext cx="285918" cy="543214"/>
          </a:xfrm>
          <a:prstGeom prst="rect">
            <a:avLst/>
          </a:prstGeom>
        </p:spPr>
      </p:pic>
      <p:pic>
        <p:nvPicPr>
          <p:cNvPr id="64" name="Bildobjekt 25" hidden="0"/>
          <p:cNvPicPr>
            <a:picLocks noChangeAspect="1"/>
          </p:cNvPicPr>
          <p:nvPr isPhoto="0" userDrawn="0"/>
        </p:nvPicPr>
        <p:blipFill>
          <a:blip r:embed="rId2"/>
          <a:srcRect l="23683" t="0" r="23682" b="0"/>
          <a:stretch/>
        </p:blipFill>
        <p:spPr bwMode="auto">
          <a:xfrm>
            <a:off x="9635248" y="1497778"/>
            <a:ext cx="285918" cy="543214"/>
          </a:xfrm>
          <a:prstGeom prst="rect">
            <a:avLst/>
          </a:prstGeom>
        </p:spPr>
      </p:pic>
      <p:pic>
        <p:nvPicPr>
          <p:cNvPr id="65" name="Bildobjekt 33" hidden="0"/>
          <p:cNvPicPr>
            <a:picLocks noChangeAspect="1"/>
          </p:cNvPicPr>
          <p:nvPr isPhoto="0" userDrawn="0"/>
        </p:nvPicPr>
        <p:blipFill>
          <a:blip r:embed="rId3"/>
          <a:srcRect l="7462" t="6955" r="4680" b="2424"/>
          <a:stretch/>
        </p:blipFill>
        <p:spPr bwMode="auto">
          <a:xfrm>
            <a:off x="9935308" y="5099650"/>
            <a:ext cx="341540" cy="492957"/>
          </a:xfrm>
          <a:prstGeom prst="rect">
            <a:avLst/>
          </a:prstGeom>
        </p:spPr>
      </p:pic>
      <p:pic>
        <p:nvPicPr>
          <p:cNvPr id="19" name="Bildobjekt 20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8111779" y="2961015"/>
            <a:ext cx="1423736" cy="1224927"/>
          </a:xfrm>
          <a:prstGeom prst="rect">
            <a:avLst/>
          </a:prstGeom>
        </p:spPr>
      </p:pic>
      <p:cxnSp>
        <p:nvCxnSpPr>
          <p:cNvPr id="78" name="Rak koppling 30" hidden="0"/>
          <p:cNvCxnSpPr>
            <a:cxnSpLocks/>
          </p:cNvCxnSpPr>
          <p:nvPr isPhoto="0" userDrawn="0"/>
        </p:nvCxnSpPr>
        <p:spPr bwMode="auto">
          <a:xfrm>
            <a:off x="9229387" y="4094739"/>
            <a:ext cx="2124103" cy="921741"/>
          </a:xfrm>
          <a:prstGeom prst="line">
            <a:avLst/>
          </a:prstGeom>
          <a:ln w="12700">
            <a:solidFill>
              <a:srgbClr val="008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ak koppling 26" hidden="0"/>
          <p:cNvCxnSpPr>
            <a:cxnSpLocks/>
          </p:cNvCxnSpPr>
          <p:nvPr isPhoto="0" userDrawn="0"/>
        </p:nvCxnSpPr>
        <p:spPr bwMode="auto">
          <a:xfrm flipV="1">
            <a:off x="9337749" y="2147653"/>
            <a:ext cx="827314" cy="835883"/>
          </a:xfrm>
          <a:prstGeom prst="line">
            <a:avLst/>
          </a:prstGeom>
          <a:ln w="19050">
            <a:solidFill>
              <a:srgbClr val="008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ak koppling 26" hidden="0"/>
          <p:cNvCxnSpPr>
            <a:cxnSpLocks/>
          </p:cNvCxnSpPr>
          <p:nvPr isPhoto="0" userDrawn="0"/>
        </p:nvCxnSpPr>
        <p:spPr bwMode="auto">
          <a:xfrm flipV="1">
            <a:off x="9320177" y="1994833"/>
            <a:ext cx="464831" cy="1072413"/>
          </a:xfrm>
          <a:prstGeom prst="line">
            <a:avLst/>
          </a:prstGeom>
          <a:ln w="19050">
            <a:solidFill>
              <a:srgbClr val="008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 hidden="0"/>
          <p:cNvSpPr txBox="1"/>
          <p:nvPr isPhoto="0" userDrawn="0"/>
        </p:nvSpPr>
        <p:spPr bwMode="auto">
          <a:xfrm>
            <a:off x="6873628" y="2614635"/>
            <a:ext cx="1641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v-SE" b="1">
                <a:solidFill>
                  <a:srgbClr val="FF0000"/>
                </a:solidFill>
              </a:rPr>
              <a:t>FAILURE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el 4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357012" y="191828"/>
            <a:ext cx="816751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sz="4200"/>
              <a:t>Use case – Smart City</a:t>
            </a:r>
            <a:endParaRPr/>
          </a:p>
        </p:txBody>
      </p:sp>
      <p:pic>
        <p:nvPicPr>
          <p:cNvPr id="60" name="image2.png" hidden="0"/>
          <p:cNvPicPr/>
          <p:nvPr isPhoto="0" userDrawn="0"/>
        </p:nvPicPr>
        <p:blipFill>
          <a:blip r:embed="rId2"/>
          <a:stretch/>
        </p:blipFill>
        <p:spPr bwMode="auto">
          <a:xfrm>
            <a:off x="5971822" y="1517391"/>
            <a:ext cx="6021211" cy="4462458"/>
          </a:xfrm>
          <a:prstGeom prst="rect">
            <a:avLst/>
          </a:prstGeom>
          <a:ln/>
        </p:spPr>
      </p:pic>
      <p:sp>
        <p:nvSpPr>
          <p:cNvPr id="61" name="Inhaltsplatzhalter 5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357012" y="1659467"/>
            <a:ext cx="5253566" cy="44624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GB" sz="2400" b="1"/>
              <a:t>Open IoT smart city platform</a:t>
            </a:r>
            <a:endParaRPr/>
          </a:p>
          <a:p>
            <a:pPr lvl="1">
              <a:defRPr/>
            </a:pPr>
            <a:r>
              <a:rPr lang="en-GB" sz="2000"/>
              <a:t>Deploying a managed street lighting system with wireless motion sensors based on 6LoWPAN</a:t>
            </a:r>
            <a:endParaRPr/>
          </a:p>
          <a:p>
            <a:pPr lvl="1">
              <a:defRPr/>
            </a:pPr>
            <a:endParaRPr lang="en-GB" sz="2000"/>
          </a:p>
          <a:p>
            <a:pPr lvl="1">
              <a:defRPr/>
            </a:pPr>
            <a:r>
              <a:rPr lang="en-GB" sz="2000"/>
              <a:t>Integrating street lighting system in a smart city open, horizontal platform</a:t>
            </a:r>
            <a:endParaRPr/>
          </a:p>
          <a:p>
            <a:pPr lvl="1">
              <a:defRPr/>
            </a:pPr>
            <a:endParaRPr lang="en-GB" sz="2000"/>
          </a:p>
          <a:p>
            <a:pPr lvl="1">
              <a:defRPr/>
            </a:pPr>
            <a:r>
              <a:rPr lang="en-GB" sz="2000"/>
              <a:t>Integrating environmental wireless sensors based on LoRa</a:t>
            </a:r>
            <a:endParaRPr/>
          </a:p>
          <a:p>
            <a:pPr lvl="1">
              <a:defRPr/>
            </a:pPr>
            <a:endParaRPr lang="en-GB" sz="2000"/>
          </a:p>
          <a:p>
            <a:pPr lvl="1">
              <a:defRPr/>
            </a:pPr>
            <a:r>
              <a:rPr lang="en-GB" sz="2000"/>
              <a:t>Enabling open smart city platform through a common API model</a:t>
            </a:r>
            <a:endParaRPr/>
          </a:p>
          <a:p>
            <a:pPr lvl="1">
              <a:defRPr/>
            </a:pPr>
            <a:endParaRPr lang="en-GB" sz="2000"/>
          </a:p>
          <a:p>
            <a:pPr lvl="1">
              <a:defRPr/>
            </a:pPr>
            <a:r>
              <a:rPr lang="en-GB" sz="2000"/>
              <a:t>Developing a prototype of a comprehensive security solution using ETSI standard             _    </a:t>
            </a:r>
            <a:r>
              <a:rPr lang="en-GB" sz="2000" b="1">
                <a:solidFill>
                  <a:srgbClr val="0070C0"/>
                </a:solidFill>
              </a:rPr>
              <a:t>FI</a:t>
            </a:r>
            <a:r>
              <a:rPr lang="en-GB" sz="2000" b="1"/>
              <a:t>WARE APIs and data format</a:t>
            </a:r>
            <a:endParaRPr/>
          </a:p>
        </p:txBody>
      </p:sp>
      <p:sp>
        <p:nvSpPr>
          <p:cNvPr id="2" name="TextBox 1" hidden="0"/>
          <p:cNvSpPr txBox="1"/>
          <p:nvPr isPhoto="0" userDrawn="0"/>
        </p:nvSpPr>
        <p:spPr bwMode="auto">
          <a:xfrm>
            <a:off x="7435142" y="5977536"/>
            <a:ext cx="3763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/>
              <a:t>Focus on managed street lighting system </a:t>
            </a:r>
            <a:endParaRPr/>
          </a:p>
        </p:txBody>
      </p:sp>
      <p:pic>
        <p:nvPicPr>
          <p:cNvPr id="66" name="Picture 65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9835116" y="535998"/>
            <a:ext cx="2028825" cy="514350"/>
          </a:xfrm>
          <a:prstGeom prst="rect">
            <a:avLst/>
          </a:prstGeom>
        </p:spPr>
      </p:pic>
      <p:pic>
        <p:nvPicPr>
          <p:cNvPr id="67" name="Picture 66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7544042" y="1772551"/>
            <a:ext cx="520076" cy="423766"/>
          </a:xfrm>
          <a:prstGeom prst="rect">
            <a:avLst/>
          </a:prstGeom>
        </p:spPr>
      </p:pic>
      <p:pic>
        <p:nvPicPr>
          <p:cNvPr id="68" name="Picture 67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1115019" y="5548684"/>
            <a:ext cx="250936" cy="204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el 4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357012" y="191828"/>
            <a:ext cx="816751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sz="4200"/>
              <a:t>Use case – Smart City</a:t>
            </a:r>
            <a:endParaRPr/>
          </a:p>
        </p:txBody>
      </p:sp>
      <p:pic>
        <p:nvPicPr>
          <p:cNvPr id="66" name="Picture 65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9835116" y="535998"/>
            <a:ext cx="2028825" cy="514350"/>
          </a:xfrm>
          <a:prstGeom prst="rect">
            <a:avLst/>
          </a:prstGeom>
        </p:spPr>
      </p:pic>
      <p:pic>
        <p:nvPicPr>
          <p:cNvPr id="13" name="image3.png" hidden="0"/>
          <p:cNvPicPr/>
          <p:nvPr isPhoto="0" userDrawn="0"/>
        </p:nvPicPr>
        <p:blipFill>
          <a:blip r:embed="rId3"/>
          <a:stretch/>
        </p:blipFill>
        <p:spPr bwMode="auto">
          <a:xfrm>
            <a:off x="1114756" y="1433690"/>
            <a:ext cx="10374489" cy="3668888"/>
          </a:xfrm>
          <a:prstGeom prst="rect">
            <a:avLst/>
          </a:prstGeom>
          <a:ln/>
        </p:spPr>
      </p:pic>
      <p:sp>
        <p:nvSpPr>
          <p:cNvPr id="14" name="TextBox 13" hidden="0"/>
          <p:cNvSpPr txBox="1"/>
          <p:nvPr isPhoto="0" userDrawn="0"/>
        </p:nvSpPr>
        <p:spPr bwMode="auto">
          <a:xfrm>
            <a:off x="0" y="5398605"/>
            <a:ext cx="12207518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600"/>
              <a:t>6LoWPAN smart lighting connectivity</a:t>
            </a:r>
            <a:endParaRPr/>
          </a:p>
          <a:p>
            <a:pPr marL="457200" lvl="1" indent="0" algn="ctr">
              <a:spcBef>
                <a:spcPts val="600"/>
              </a:spcBef>
              <a:buNone/>
              <a:defRPr/>
            </a:pPr>
            <a:endParaRPr lang="en-GB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1" name="Google Shape;71;p1" descr="A picture containing building, train, colorful, track&#10;&#10;Description automatically generated" hidden="0"/>
          <p:cNvPicPr/>
          <p:nvPr isPhoto="0" userDrawn="0"/>
        </p:nvPicPr>
        <p:blipFill>
          <a:blip r:embed="rId3">
            <a:alphaModFix amt="63000"/>
          </a:blip>
          <a:srcRect l="0" t="20195" r="0" b="4887"/>
          <a:stretch/>
        </p:blipFill>
        <p:spPr bwMode="auto">
          <a:xfrm>
            <a:off x="0" y="1"/>
            <a:ext cx="1220550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 hidden="0"/>
          <p:cNvSpPr/>
          <p:nvPr isPhoto="0" userDrawn="0"/>
        </p:nvSpPr>
        <p:spPr bwMode="auto">
          <a:xfrm>
            <a:off x="0" y="0"/>
            <a:ext cx="12192000" cy="6857999"/>
          </a:xfrm>
          <a:prstGeom prst="rect">
            <a:avLst/>
          </a:prstGeom>
          <a:solidFill>
            <a:srgbClr val="004225">
              <a:alpha val="4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4" name="Google Shape;74;p1" hidden="0"/>
          <p:cNvSpPr txBox="1"/>
          <p:nvPr isPhoto="0" userDrawn="0"/>
        </p:nvSpPr>
        <p:spPr bwMode="auto">
          <a:xfrm>
            <a:off x="1625601" y="4133385"/>
            <a:ext cx="872631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 b="1">
                <a:solidFill>
                  <a:schemeClr val="lt1"/>
                </a:solidFill>
                <a:latin typeface="Texta Alt Heavy"/>
              </a:rPr>
              <a:t>YGGIO DiMS</a:t>
            </a:r>
            <a:endParaRPr/>
          </a:p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 b="1">
                <a:solidFill>
                  <a:schemeClr val="lt1"/>
                </a:solidFill>
                <a:latin typeface="Texta Alt Heavy"/>
              </a:rPr>
              <a:t>Digitalization infrastructure Management System</a:t>
            </a:r>
            <a:endParaRPr lang="en-US">
              <a:latin typeface="Texta Alt Heavy"/>
            </a:endParaRPr>
          </a:p>
        </p:txBody>
      </p:sp>
      <p:pic>
        <p:nvPicPr>
          <p:cNvPr id="75" name="Google Shape;75;p1" hidden="0"/>
          <p:cNvPicPr/>
          <p:nvPr isPhoto="0" userDrawn="0"/>
        </p:nvPicPr>
        <p:blipFill>
          <a:blip r:embed="rId4">
            <a:alphaModFix/>
          </a:blip>
          <a:stretch/>
        </p:blipFill>
        <p:spPr bwMode="auto">
          <a:xfrm>
            <a:off x="3579292" y="2207295"/>
            <a:ext cx="5691734" cy="16422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ktangel 1" hidden="0"/>
          <p:cNvSpPr/>
          <p:nvPr isPhoto="0" userDrawn="0"/>
        </p:nvSpPr>
        <p:spPr bwMode="auto">
          <a:xfrm rot="21024108">
            <a:off x="7847022" y="214923"/>
            <a:ext cx="1503312" cy="449563"/>
          </a:xfrm>
          <a:prstGeom prst="rect">
            <a:avLst/>
          </a:prstGeom>
          <a:solidFill>
            <a:srgbClr val="6D6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sv-S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42127" y="594531"/>
            <a:ext cx="10911673" cy="509082"/>
          </a:xfrm>
        </p:spPr>
        <p:txBody>
          <a:bodyPr/>
          <a:lstStyle/>
          <a:p>
            <a:pPr>
              <a:defRPr/>
            </a:pPr>
            <a:r>
              <a:rPr lang="en-US"/>
              <a:t>ABOUT SENSATIVE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42127" y="1825625"/>
            <a:ext cx="5999769" cy="4351338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GB" sz="2000">
                <a:latin typeface="Texta Alt Book"/>
              </a:rPr>
              <a:t>Founded in 2013 to make IoT easy and usable.</a:t>
            </a:r>
            <a:endParaRPr/>
          </a:p>
          <a:p>
            <a:pPr marL="0" indent="0">
              <a:buNone/>
              <a:defRPr/>
            </a:pPr>
            <a:r>
              <a:rPr lang="en-GB" sz="2000">
                <a:latin typeface="Texta Alt Book"/>
              </a:rPr>
              <a:t>Sensative connects people and services to the physical world of cities, buildings, homes, and more.</a:t>
            </a:r>
            <a:endParaRPr/>
          </a:p>
          <a:p>
            <a:pPr>
              <a:defRPr/>
            </a:pPr>
            <a:endParaRPr lang="en-GB" sz="2000">
              <a:latin typeface="Texta Alt Book"/>
            </a:endParaRPr>
          </a:p>
          <a:p>
            <a:pPr lvl="1">
              <a:defRPr/>
            </a:pPr>
            <a:r>
              <a:rPr lang="en-GB" sz="2000">
                <a:latin typeface="Texta Alt Book"/>
              </a:rPr>
              <a:t>STRIPS – Smart sensor family for </a:t>
            </a:r>
            <a:br>
              <a:rPr lang="en-GB" sz="2000">
                <a:latin typeface="Texta Alt Book"/>
              </a:rPr>
            </a:br>
            <a:r>
              <a:rPr lang="en-GB" sz="2000" b="1">
                <a:latin typeface="Texta Alt Heavy"/>
              </a:rPr>
              <a:t>digitizing real world</a:t>
            </a:r>
            <a:endParaRPr/>
          </a:p>
          <a:p>
            <a:pPr lvl="1">
              <a:defRPr/>
            </a:pPr>
            <a:endParaRPr lang="en-GB" sz="2000">
              <a:latin typeface="Texta Alt Book"/>
            </a:endParaRPr>
          </a:p>
          <a:p>
            <a:pPr lvl="1">
              <a:defRPr/>
            </a:pPr>
            <a:r>
              <a:rPr lang="en-GB" sz="2000">
                <a:latin typeface="Texta Alt Book"/>
              </a:rPr>
              <a:t>YGGIO – Advanced IoT Integration platform for </a:t>
            </a:r>
            <a:r>
              <a:rPr lang="en-GB" sz="2000" b="1">
                <a:latin typeface="Texta Alt Heavy"/>
              </a:rPr>
              <a:t>connecting to services and digital twins</a:t>
            </a:r>
            <a:endParaRPr/>
          </a:p>
          <a:p>
            <a:pPr lvl="1">
              <a:defRPr/>
            </a:pPr>
            <a:endParaRPr lang="en-GB" sz="2000" b="1">
              <a:latin typeface="Texta Alt Heavy"/>
            </a:endParaRPr>
          </a:p>
          <a:p>
            <a:pPr marL="0" indent="0">
              <a:buNone/>
              <a:defRPr/>
            </a:pPr>
            <a:endParaRPr lang="en-GB" sz="2000">
              <a:latin typeface="Texta Alt Book"/>
            </a:endParaRPr>
          </a:p>
          <a:p>
            <a:pPr marL="0" indent="0">
              <a:buNone/>
              <a:defRPr/>
            </a:pPr>
            <a:r>
              <a:rPr lang="en-GB" sz="2000">
                <a:latin typeface="Texta Alt Book"/>
              </a:rPr>
              <a:t>Technology made simple. Technology that makes sense.</a:t>
            </a:r>
            <a:endParaRPr/>
          </a:p>
        </p:txBody>
      </p:sp>
      <p:sp>
        <p:nvSpPr>
          <p:cNvPr id="7" name="Rectangle 6" hidden="0"/>
          <p:cNvSpPr/>
          <p:nvPr isPhoto="0" userDrawn="0"/>
        </p:nvSpPr>
        <p:spPr bwMode="auto">
          <a:xfrm>
            <a:off x="6951473" y="2334707"/>
            <a:ext cx="4625008" cy="1726215"/>
          </a:xfrm>
          <a:prstGeom prst="rect">
            <a:avLst/>
          </a:prstGeom>
          <a:solidFill>
            <a:srgbClr val="004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Ins="180000" bIns="108000" rtlCol="0" anchor="ctr">
            <a:spAutoFit/>
          </a:bodyPr>
          <a:lstStyle/>
          <a:p>
            <a:pPr>
              <a:defRPr/>
            </a:pPr>
            <a:r>
              <a:rPr lang="en-GB" sz="2800">
                <a:solidFill>
                  <a:schemeClr val="bg1"/>
                </a:solidFill>
                <a:latin typeface="Texta Alt Light"/>
              </a:rPr>
              <a:t>SENSATIVE YGGIO</a:t>
            </a:r>
            <a:endParaRPr/>
          </a:p>
          <a:p>
            <a:pPr marL="285750" indent="-285750">
              <a:buClr>
                <a:schemeClr val="bg1"/>
              </a:buClr>
              <a:buFont typeface="Arial"/>
              <a:buChar char="•"/>
              <a:defRPr/>
            </a:pPr>
            <a:r>
              <a:rPr lang="en-GB">
                <a:solidFill>
                  <a:schemeClr val="bg1"/>
                </a:solidFill>
                <a:latin typeface="Texta Alt Light"/>
              </a:rPr>
              <a:t>One open API to the real world</a:t>
            </a:r>
            <a:endParaRPr/>
          </a:p>
          <a:p>
            <a:pPr marL="285750" indent="-285750">
              <a:buClr>
                <a:schemeClr val="bg1"/>
              </a:buClr>
              <a:buFont typeface="Arial"/>
              <a:buChar char="•"/>
              <a:defRPr/>
            </a:pPr>
            <a:r>
              <a:rPr lang="en-GB">
                <a:solidFill>
                  <a:schemeClr val="bg1"/>
                </a:solidFill>
                <a:latin typeface="Texta Alt Light"/>
              </a:rPr>
              <a:t>Technology neutral LIVE data</a:t>
            </a:r>
            <a:endParaRPr/>
          </a:p>
          <a:p>
            <a:pPr marL="285750" indent="-285750">
              <a:buClr>
                <a:schemeClr val="bg1"/>
              </a:buClr>
              <a:buFont typeface="Arial"/>
              <a:buChar char="•"/>
              <a:defRPr/>
            </a:pPr>
            <a:r>
              <a:rPr lang="en-GB">
                <a:solidFill>
                  <a:schemeClr val="bg1"/>
                </a:solidFill>
                <a:latin typeface="Texta Alt Light"/>
              </a:rPr>
              <a:t>Horizontally integrated IoT management</a:t>
            </a:r>
            <a:endParaRPr/>
          </a:p>
          <a:p>
            <a:pPr marL="285750" indent="-285750">
              <a:buClr>
                <a:schemeClr val="bg1"/>
              </a:buClr>
              <a:buFont typeface="Arial"/>
              <a:buChar char="•"/>
              <a:defRPr/>
            </a:pPr>
            <a:r>
              <a:rPr lang="en-GB">
                <a:solidFill>
                  <a:schemeClr val="bg1"/>
                </a:solidFill>
                <a:latin typeface="Texta Alt Light"/>
              </a:rPr>
              <a:t>Multiple sensors shared between multiple services and users</a:t>
            </a:r>
            <a:endParaRPr/>
          </a:p>
        </p:txBody>
      </p:sp>
      <p:sp>
        <p:nvSpPr>
          <p:cNvPr id="6" name="Rectangle 5" hidden="0"/>
          <p:cNvSpPr/>
          <p:nvPr isPhoto="0" userDrawn="0"/>
        </p:nvSpPr>
        <p:spPr bwMode="auto">
          <a:xfrm>
            <a:off x="6951473" y="594531"/>
            <a:ext cx="4625008" cy="1510771"/>
          </a:xfrm>
          <a:prstGeom prst="rect">
            <a:avLst/>
          </a:prstGeom>
          <a:solidFill>
            <a:srgbClr val="004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08000" rIns="180000" bIns="108000" rtlCol="0" anchor="ctr">
            <a:spAutoFit/>
          </a:bodyPr>
          <a:lstStyle/>
          <a:p>
            <a:pPr>
              <a:defRPr/>
            </a:pPr>
            <a:r>
              <a:rPr lang="en-GB" sz="2800">
                <a:solidFill>
                  <a:schemeClr val="bg1"/>
                </a:solidFill>
                <a:latin typeface="Texta Alt Light"/>
              </a:rPr>
              <a:t>SENSATIVE STRIPS</a:t>
            </a:r>
            <a:endParaRPr/>
          </a:p>
          <a:p>
            <a:pPr marL="285750" indent="-285750">
              <a:buClr>
                <a:schemeClr val="bg1"/>
              </a:buClr>
              <a:buFont typeface="Arial"/>
              <a:buChar char="•"/>
              <a:defRPr/>
            </a:pPr>
            <a:r>
              <a:rPr lang="en-GB">
                <a:solidFill>
                  <a:schemeClr val="bg1"/>
                </a:solidFill>
                <a:latin typeface="Texta Alt Light"/>
              </a:rPr>
              <a:t>Technology made simple</a:t>
            </a:r>
            <a:endParaRPr/>
          </a:p>
          <a:p>
            <a:pPr marL="285750" indent="-285750">
              <a:buClr>
                <a:schemeClr val="bg1"/>
              </a:buClr>
              <a:buFont typeface="Arial"/>
              <a:buChar char="•"/>
              <a:defRPr/>
            </a:pPr>
            <a:r>
              <a:rPr lang="en-GB">
                <a:solidFill>
                  <a:schemeClr val="bg1"/>
                </a:solidFill>
                <a:latin typeface="Texta Alt Light"/>
              </a:rPr>
              <a:t>Install &amp; forget (10 years battery life)</a:t>
            </a:r>
            <a:endParaRPr/>
          </a:p>
          <a:p>
            <a:pPr marL="285750" indent="-285750">
              <a:buClr>
                <a:schemeClr val="bg1"/>
              </a:buClr>
              <a:buFont typeface="Arial"/>
              <a:buChar char="•"/>
              <a:defRPr/>
            </a:pPr>
            <a:r>
              <a:rPr lang="en-GB">
                <a:solidFill>
                  <a:schemeClr val="bg1"/>
                </a:solidFill>
                <a:latin typeface="Texta Alt Light"/>
              </a:rPr>
              <a:t>Ultra thin design </a:t>
            </a:r>
            <a:endParaRPr/>
          </a:p>
          <a:p>
            <a:pPr marL="285750" indent="-285750">
              <a:buClr>
                <a:schemeClr val="bg1"/>
              </a:buClr>
              <a:buFont typeface="Arial"/>
              <a:buChar char="•"/>
              <a:defRPr/>
            </a:pPr>
            <a:r>
              <a:rPr lang="en-GB">
                <a:solidFill>
                  <a:schemeClr val="bg1"/>
                </a:solidFill>
                <a:latin typeface="Texta Alt Light"/>
              </a:rPr>
              <a:t>Indoor and outdoor use</a:t>
            </a:r>
            <a:endParaRPr/>
          </a:p>
        </p:txBody>
      </p:sp>
      <p:pic>
        <p:nvPicPr>
          <p:cNvPr id="8" name="Picture 1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951473" y="4290327"/>
            <a:ext cx="4625008" cy="2416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Rubrik 19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>
            <a:normAutofit fontScale="90000"/>
          </a:bodyPr>
          <a:lstStyle/>
          <a:p>
            <a:pPr algn="ctr">
              <a:defRPr/>
            </a:pPr>
            <a:r>
              <a:rPr lang="en-GB" sz="3600">
                <a:latin typeface="Texta Alt Heavy"/>
              </a:rPr>
              <a:t>Yggio</a:t>
            </a:r>
            <a:r>
              <a:rPr lang="en-GB" sz="3600">
                <a:latin typeface="Texta Alt Heavy"/>
              </a:rPr>
              <a:t> - </a:t>
            </a:r>
            <a:r>
              <a:rPr lang="en-GB" sz="3600">
                <a:latin typeface="Texta Alt Heavy"/>
              </a:rPr>
              <a:t>DiMS</a:t>
            </a:r>
            <a:endParaRPr lang="sv-SE" sz="3600">
              <a:latin typeface="Texta Alt Heavy"/>
            </a:endParaRPr>
          </a:p>
        </p:txBody>
      </p:sp>
      <p:sp>
        <p:nvSpPr>
          <p:cNvPr id="26" name="Rectangle 2" hidden="0"/>
          <p:cNvSpPr/>
          <p:nvPr isPhoto="0" userDrawn="0"/>
        </p:nvSpPr>
        <p:spPr bwMode="auto">
          <a:xfrm>
            <a:off x="392714" y="598351"/>
            <a:ext cx="5439683" cy="40569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457200">
              <a:lnSpc>
                <a:spcPct val="150000"/>
              </a:lnSpc>
              <a:defRPr/>
            </a:pPr>
            <a:r>
              <a:rPr lang="en-US" sz="2000">
                <a:solidFill>
                  <a:prstClr val="black"/>
                </a:solidFill>
                <a:latin typeface="Texta Alt Heavy"/>
                <a:ea typeface="Tahoma"/>
                <a:cs typeface="Tahoma"/>
              </a:rPr>
              <a:t>Digitalization powered by </a:t>
            </a:r>
            <a:r>
              <a:rPr lang="en-US" sz="2000">
                <a:solidFill>
                  <a:prstClr val="black"/>
                </a:solidFill>
                <a:latin typeface="Texta Alt Heavy"/>
                <a:ea typeface="Tahoma"/>
                <a:cs typeface="Tahoma"/>
              </a:rPr>
              <a:t>Yggio</a:t>
            </a:r>
            <a:endParaRPr lang="en-US" sz="2000">
              <a:solidFill>
                <a:prstClr val="black"/>
              </a:solidFill>
              <a:latin typeface="Texta Alt Heavy"/>
              <a:ea typeface="Tahoma"/>
              <a:cs typeface="Tahoma"/>
            </a:endParaRPr>
          </a:p>
          <a:p>
            <a:pPr defTabSz="457200">
              <a:lnSpc>
                <a:spcPct val="150000"/>
              </a:lnSpc>
              <a:defRPr/>
            </a:pPr>
            <a:endParaRPr lang="en-US" sz="1600">
              <a:solidFill>
                <a:prstClr val="black"/>
              </a:solidFill>
              <a:latin typeface="Texta Alt"/>
              <a:ea typeface="Tahoma"/>
              <a:cs typeface="Tahoma"/>
            </a:endParaRPr>
          </a:p>
          <a:p>
            <a:pPr defTabSz="457200">
              <a:lnSpc>
                <a:spcPct val="150000"/>
              </a:lnSpc>
              <a:defRPr/>
            </a:pPr>
            <a:r>
              <a:rPr lang="en-US" sz="2000">
                <a:solidFill>
                  <a:prstClr val="black"/>
                </a:solidFill>
                <a:latin typeface="Texta Alt Book"/>
                <a:ea typeface="Tahoma"/>
                <a:cs typeface="Tahoma"/>
              </a:rPr>
              <a:t>A </a:t>
            </a:r>
            <a:r>
              <a:rPr lang="en-US" sz="2000" b="1">
                <a:solidFill>
                  <a:prstClr val="black"/>
                </a:solidFill>
                <a:latin typeface="Texta Alt Heavy"/>
                <a:ea typeface="Tahoma"/>
                <a:cs typeface="Tahoma"/>
              </a:rPr>
              <a:t>common </a:t>
            </a:r>
            <a:r>
              <a:rPr lang="en-US" sz="2000" b="1">
                <a:solidFill>
                  <a:prstClr val="black"/>
                </a:solidFill>
                <a:latin typeface="Texta Alt Heavy"/>
                <a:ea typeface="Tahoma"/>
                <a:cs typeface="Tahoma"/>
              </a:rPr>
              <a:t>DiMS</a:t>
            </a:r>
            <a:r>
              <a:rPr lang="en-US" sz="2000">
                <a:solidFill>
                  <a:prstClr val="black"/>
                </a:solidFill>
                <a:latin typeface="Texta Alt Heavy"/>
                <a:ea typeface="Tahoma"/>
                <a:cs typeface="Tahoma"/>
              </a:rPr>
              <a:t> </a:t>
            </a:r>
            <a:r>
              <a:rPr lang="en-US" sz="2000">
                <a:solidFill>
                  <a:prstClr val="black"/>
                </a:solidFill>
                <a:latin typeface="Texta Alt Book"/>
                <a:ea typeface="Tahoma"/>
                <a:cs typeface="Tahoma"/>
              </a:rPr>
              <a:t>for the digitalization</a:t>
            </a:r>
            <a:endParaRPr/>
          </a:p>
          <a:p>
            <a:pPr marL="171450" indent="-171450" defTabSz="457200">
              <a:lnSpc>
                <a:spcPct val="150000"/>
              </a:lnSpc>
              <a:buFont typeface="Arial"/>
              <a:buChar char="•"/>
              <a:defRPr/>
            </a:pPr>
            <a:r>
              <a:rPr lang="en-US" sz="1800" b="1">
                <a:solidFill>
                  <a:prstClr val="black"/>
                </a:solidFill>
                <a:latin typeface="Texta Alt Heavy"/>
                <a:ea typeface="Tahoma"/>
                <a:cs typeface="Tahoma"/>
              </a:rPr>
              <a:t>Owned</a:t>
            </a:r>
            <a:r>
              <a:rPr lang="en-US" sz="1800">
                <a:solidFill>
                  <a:prstClr val="black"/>
                </a:solidFill>
                <a:latin typeface="Texta Alt Book"/>
                <a:ea typeface="Tahoma"/>
                <a:cs typeface="Tahoma"/>
              </a:rPr>
              <a:t> and managed </a:t>
            </a:r>
            <a:r>
              <a:rPr lang="en-US" sz="1800" b="1">
                <a:solidFill>
                  <a:prstClr val="black"/>
                </a:solidFill>
                <a:latin typeface="Texta Alt Heavy"/>
                <a:ea typeface="Tahoma"/>
                <a:cs typeface="Tahoma"/>
              </a:rPr>
              <a:t>by the business owner</a:t>
            </a:r>
            <a:endParaRPr/>
          </a:p>
          <a:p>
            <a:pPr marL="171450" indent="-171450" defTabSz="457200">
              <a:lnSpc>
                <a:spcPct val="150000"/>
              </a:lnSpc>
              <a:buFont typeface="Arial"/>
              <a:buChar char="•"/>
              <a:defRPr/>
            </a:pPr>
            <a:r>
              <a:rPr lang="en-US" sz="1800">
                <a:solidFill>
                  <a:prstClr val="black"/>
                </a:solidFill>
                <a:latin typeface="Texta Alt Book"/>
                <a:ea typeface="Tahoma"/>
                <a:cs typeface="Tahoma"/>
              </a:rPr>
              <a:t>Supporting                        standard open API &amp; Data models to normalize incoming data.</a:t>
            </a:r>
            <a:endParaRPr/>
          </a:p>
          <a:p>
            <a:pPr marL="171450" indent="-171450" defTabSz="457200">
              <a:lnSpc>
                <a:spcPct val="150000"/>
              </a:lnSpc>
              <a:buFont typeface="Arial"/>
              <a:buChar char="•"/>
              <a:defRPr/>
            </a:pPr>
            <a:r>
              <a:rPr lang="en-US" sz="1800">
                <a:solidFill>
                  <a:prstClr val="black"/>
                </a:solidFill>
                <a:latin typeface="Texta Alt Book"/>
                <a:ea typeface="Tahoma"/>
                <a:cs typeface="Tahoma"/>
              </a:rPr>
              <a:t>Scalable, secure, robust, resilient and portable by using state of the art technologies. </a:t>
            </a:r>
            <a:endParaRPr/>
          </a:p>
          <a:p>
            <a:pPr marL="171450" indent="-171450" defTabSz="457200">
              <a:lnSpc>
                <a:spcPct val="150000"/>
              </a:lnSpc>
              <a:buFont typeface="Arial"/>
              <a:buChar char="•"/>
              <a:defRPr/>
            </a:pPr>
            <a:r>
              <a:rPr lang="en-US" sz="1800">
                <a:solidFill>
                  <a:prstClr val="black"/>
                </a:solidFill>
                <a:latin typeface="Texta Alt Book"/>
                <a:ea typeface="Tahoma"/>
                <a:cs typeface="Tahoma"/>
              </a:rPr>
              <a:t>Deploy at edge or in cloud.</a:t>
            </a:r>
            <a:endParaRPr/>
          </a:p>
          <a:p>
            <a:pPr marL="171450" indent="-171450" defTabSz="457200">
              <a:lnSpc>
                <a:spcPct val="150000"/>
              </a:lnSpc>
              <a:buFont typeface="Arial"/>
              <a:buChar char="•"/>
              <a:defRPr/>
            </a:pPr>
            <a:r>
              <a:rPr lang="en-US" sz="1800">
                <a:solidFill>
                  <a:prstClr val="black"/>
                </a:solidFill>
                <a:latin typeface="Texta Alt Book"/>
                <a:ea typeface="Tahoma"/>
                <a:cs typeface="Tahoma"/>
              </a:rPr>
              <a:t>An ecosystem of 3</a:t>
            </a:r>
            <a:r>
              <a:rPr lang="en-US" sz="1800" baseline="30000">
                <a:solidFill>
                  <a:prstClr val="black"/>
                </a:solidFill>
                <a:latin typeface="Texta Alt Book"/>
                <a:ea typeface="Tahoma"/>
                <a:cs typeface="Tahoma"/>
              </a:rPr>
              <a:t>rd</a:t>
            </a:r>
            <a:r>
              <a:rPr lang="en-US" sz="1800">
                <a:solidFill>
                  <a:prstClr val="black"/>
                </a:solidFill>
                <a:latin typeface="Texta Alt Book"/>
                <a:ea typeface="Tahoma"/>
                <a:cs typeface="Tahoma"/>
              </a:rPr>
              <a:t> party Service Providers and partner</a:t>
            </a:r>
            <a:br>
              <a:rPr lang="en-US" sz="1800">
                <a:solidFill>
                  <a:prstClr val="black"/>
                </a:solidFill>
                <a:latin typeface="Texta Alt Book"/>
                <a:ea typeface="Tahoma"/>
                <a:cs typeface="Tahoma"/>
              </a:rPr>
            </a:br>
            <a:r>
              <a:rPr lang="en-US" sz="1800">
                <a:solidFill>
                  <a:prstClr val="black"/>
                </a:solidFill>
                <a:latin typeface="Texta Alt Book"/>
                <a:ea typeface="Tahoma"/>
                <a:cs typeface="Tahoma"/>
              </a:rPr>
              <a:t>creating </a:t>
            </a:r>
            <a:r>
              <a:rPr lang="en-US" sz="1800" u="sng">
                <a:solidFill>
                  <a:prstClr val="black"/>
                </a:solidFill>
                <a:latin typeface="Texta Alt Book"/>
                <a:ea typeface="Tahoma"/>
                <a:cs typeface="Tahoma"/>
              </a:rPr>
              <a:t>value for employees, customers, tenants, </a:t>
            </a:r>
            <a:br>
              <a:rPr lang="en-US" sz="1800" u="sng">
                <a:solidFill>
                  <a:prstClr val="black"/>
                </a:solidFill>
                <a:latin typeface="Texta Alt Book"/>
                <a:ea typeface="Tahoma"/>
                <a:cs typeface="Tahoma"/>
              </a:rPr>
            </a:br>
            <a:r>
              <a:rPr lang="en-US" sz="1800" u="sng">
                <a:solidFill>
                  <a:prstClr val="black"/>
                </a:solidFill>
                <a:latin typeface="Texta Alt Book"/>
                <a:ea typeface="Tahoma"/>
                <a:cs typeface="Tahoma"/>
              </a:rPr>
              <a:t>citizens, partners and more</a:t>
            </a:r>
            <a:endParaRPr/>
          </a:p>
          <a:p>
            <a:pPr defTabSz="457200">
              <a:lnSpc>
                <a:spcPct val="150000"/>
              </a:lnSpc>
              <a:defRPr/>
            </a:pPr>
            <a:endParaRPr lang="en-US" sz="1600">
              <a:solidFill>
                <a:prstClr val="black"/>
              </a:solidFill>
              <a:latin typeface="Texta Alt"/>
              <a:ea typeface="Tahoma"/>
              <a:cs typeface="Tahoma"/>
            </a:endParaRPr>
          </a:p>
          <a:p>
            <a:pPr marL="171450" indent="-171450" defTabSz="457200">
              <a:lnSpc>
                <a:spcPct val="150000"/>
              </a:lnSpc>
              <a:buFont typeface="Arial"/>
              <a:buChar char="•"/>
              <a:defRPr/>
            </a:pPr>
            <a:endParaRPr lang="en-US" sz="1600">
              <a:solidFill>
                <a:prstClr val="black"/>
              </a:solidFill>
              <a:latin typeface="Texta Alt"/>
              <a:ea typeface="Tahoma"/>
              <a:cs typeface="Tahoma"/>
            </a:endParaRPr>
          </a:p>
          <a:p>
            <a:pPr defTabSz="457200">
              <a:lnSpc>
                <a:spcPct val="150000"/>
              </a:lnSpc>
              <a:defRPr/>
            </a:pPr>
            <a:endParaRPr lang="en-US" sz="1600">
              <a:solidFill>
                <a:prstClr val="black"/>
              </a:solidFill>
              <a:latin typeface="Texta Alt"/>
              <a:ea typeface="Tahoma"/>
              <a:cs typeface="Tahoma"/>
            </a:endParaRPr>
          </a:p>
        </p:txBody>
      </p:sp>
      <p:pic>
        <p:nvPicPr>
          <p:cNvPr id="134" name="Graphic 50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730297" y="2400139"/>
            <a:ext cx="1101126" cy="364630"/>
          </a:xfrm>
          <a:prstGeom prst="rect">
            <a:avLst/>
          </a:prstGeom>
        </p:spPr>
      </p:pic>
      <p:pic>
        <p:nvPicPr>
          <p:cNvPr id="4" name="Picture 3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7075000" y="1584786"/>
            <a:ext cx="4649061" cy="4235533"/>
          </a:xfrm>
          <a:prstGeom prst="rect">
            <a:avLst/>
          </a:prstGeom>
        </p:spPr>
      </p:pic>
      <p:sp>
        <p:nvSpPr>
          <p:cNvPr id="136" name="TextBox 135" hidden="0"/>
          <p:cNvSpPr txBox="1"/>
          <p:nvPr isPhoto="0" userDrawn="0"/>
        </p:nvSpPr>
        <p:spPr bwMode="auto">
          <a:xfrm>
            <a:off x="6205040" y="931296"/>
            <a:ext cx="60986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sz="1600" b="1">
                <a:solidFill>
                  <a:prstClr val="black"/>
                </a:solidFill>
                <a:latin typeface="Texta Alt Heavy"/>
                <a:ea typeface="Tahoma"/>
                <a:cs typeface="Tahoma"/>
              </a:rPr>
              <a:t>YGGIO</a:t>
            </a:r>
            <a:endParaRPr/>
          </a:p>
          <a:p>
            <a:pPr algn="ctr" defTabSz="914400">
              <a:defRPr/>
            </a:pPr>
            <a:r>
              <a:rPr lang="en-US" sz="1600" b="1">
                <a:solidFill>
                  <a:prstClr val="black"/>
                </a:solidFill>
                <a:latin typeface="Texta Alt Heavy"/>
                <a:ea typeface="Tahoma"/>
                <a:cs typeface="Tahoma"/>
              </a:rPr>
              <a:t>The common digitalization platform for any smart domain</a:t>
            </a:r>
            <a:endParaRPr/>
          </a:p>
        </p:txBody>
      </p:sp>
      <p:sp>
        <p:nvSpPr>
          <p:cNvPr id="137" name="textruta 23" hidden="0"/>
          <p:cNvSpPr txBox="1"/>
          <p:nvPr isPhoto="0" userDrawn="0"/>
        </p:nvSpPr>
        <p:spPr bwMode="auto">
          <a:xfrm>
            <a:off x="6111634" y="3945586"/>
            <a:ext cx="2172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sv-SE" sz="1600">
                <a:solidFill>
                  <a:prstClr val="black"/>
                </a:solidFill>
                <a:latin typeface="Texta Alt Bold"/>
                <a:ea typeface="Tahoma"/>
                <a:cs typeface="Tahoma"/>
              </a:rPr>
              <a:t>Common </a:t>
            </a:r>
            <a:endParaRPr/>
          </a:p>
          <a:p>
            <a:pPr defTabSz="914400">
              <a:defRPr/>
            </a:pPr>
            <a:r>
              <a:rPr lang="sv-SE" sz="1600">
                <a:solidFill>
                  <a:prstClr val="black"/>
                </a:solidFill>
                <a:latin typeface="Texta Alt Bold"/>
                <a:ea typeface="Tahoma"/>
                <a:cs typeface="Tahoma"/>
              </a:rPr>
              <a:t>Platform</a:t>
            </a:r>
            <a:endParaRPr lang="sv-SE" sz="1600">
              <a:solidFill>
                <a:prstClr val="black"/>
              </a:solidFill>
              <a:latin typeface="Texta Alt Bold"/>
              <a:ea typeface="Tahoma"/>
              <a:cs typeface="Tahoma"/>
            </a:endParaRPr>
          </a:p>
        </p:txBody>
      </p:sp>
      <p:sp>
        <p:nvSpPr>
          <p:cNvPr id="138" name="textruta 24" hidden="0"/>
          <p:cNvSpPr txBox="1"/>
          <p:nvPr isPhoto="0" userDrawn="0"/>
        </p:nvSpPr>
        <p:spPr bwMode="auto">
          <a:xfrm>
            <a:off x="7889526" y="1414818"/>
            <a:ext cx="3020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sv-SE">
                <a:solidFill>
                  <a:prstClr val="black"/>
                </a:solidFill>
                <a:latin typeface="Texta Alt Bold"/>
                <a:ea typeface="Tahoma"/>
                <a:cs typeface="Tahoma"/>
              </a:rPr>
              <a:t>Data-driven services</a:t>
            </a:r>
            <a:endParaRPr/>
          </a:p>
        </p:txBody>
      </p:sp>
      <p:pic>
        <p:nvPicPr>
          <p:cNvPr id="139" name="Bild 4" descr="Kvinnlig profil kontur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5973874" y="2626841"/>
            <a:ext cx="1101126" cy="1101126"/>
          </a:xfrm>
          <a:prstGeom prst="rect">
            <a:avLst/>
          </a:prstGeom>
        </p:spPr>
      </p:pic>
      <p:sp>
        <p:nvSpPr>
          <p:cNvPr id="141" name="textruta 139" hidden="0"/>
          <p:cNvSpPr txBox="1"/>
          <p:nvPr isPhoto="0" userDrawn="0"/>
        </p:nvSpPr>
        <p:spPr bwMode="auto">
          <a:xfrm>
            <a:off x="8625438" y="5758229"/>
            <a:ext cx="29920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sv-SE" sz="1100" b="0" i="0" u="none" strike="noStrike" cap="none" spc="0">
                <a:ln>
                  <a:noFill/>
                </a:ln>
                <a:solidFill>
                  <a:prstClr val="black"/>
                </a:solidFill>
                <a:latin typeface="Texta Alt Bold"/>
                <a:ea typeface="Tahoma"/>
                <a:cs typeface="Tahoma"/>
              </a:rPr>
              <a:t>Sensors, </a:t>
            </a:r>
            <a:r>
              <a:rPr lang="sv-SE" sz="1100" b="0" i="0" u="none" strike="noStrike" cap="none" spc="0">
                <a:ln>
                  <a:noFill/>
                </a:ln>
                <a:solidFill>
                  <a:prstClr val="black"/>
                </a:solidFill>
                <a:latin typeface="Texta Alt Bold"/>
                <a:ea typeface="Tahoma"/>
                <a:cs typeface="Tahoma"/>
              </a:rPr>
              <a:t>devices</a:t>
            </a:r>
            <a:r>
              <a:rPr lang="sv-SE" sz="1100" b="0" i="0" u="none" strike="noStrike" cap="none" spc="0">
                <a:ln>
                  <a:noFill/>
                </a:ln>
                <a:solidFill>
                  <a:prstClr val="black"/>
                </a:solidFill>
                <a:latin typeface="Texta Alt Bold"/>
                <a:ea typeface="Tahoma"/>
                <a:cs typeface="Tahoma"/>
              </a:rPr>
              <a:t> &amp; data </a:t>
            </a:r>
            <a:r>
              <a:rPr lang="sv-SE" sz="1100" b="0" i="0" u="none" strike="noStrike" cap="none" spc="0">
                <a:ln>
                  <a:noFill/>
                </a:ln>
                <a:solidFill>
                  <a:prstClr val="black"/>
                </a:solidFill>
                <a:latin typeface="Texta Alt Bold"/>
                <a:ea typeface="Tahoma"/>
                <a:cs typeface="Tahoma"/>
              </a:rPr>
              <a:t>sources</a:t>
            </a:r>
            <a:endParaRPr lang="en-US" sz="1100" b="0" i="0" u="none" strike="noStrike" cap="none" spc="0">
              <a:ln>
                <a:noFill/>
              </a:ln>
              <a:solidFill>
                <a:prstClr val="black"/>
              </a:solidFill>
              <a:latin typeface="Texta Alt Bold"/>
              <a:ea typeface="Tahoma"/>
              <a:cs typeface="Tahoma"/>
            </a:endParaRPr>
          </a:p>
        </p:txBody>
      </p:sp>
      <p:sp>
        <p:nvSpPr>
          <p:cNvPr id="142" name="TextBox 141" hidden="0"/>
          <p:cNvSpPr txBox="1"/>
          <p:nvPr isPhoto="0" userDrawn="0"/>
        </p:nvSpPr>
        <p:spPr bwMode="auto">
          <a:xfrm>
            <a:off x="990468" y="6088767"/>
            <a:ext cx="10429143" cy="1069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defRPr/>
            </a:pPr>
            <a:r>
              <a:rPr lang="en-GB" sz="2400" b="1">
                <a:latin typeface="+mj-lt"/>
              </a:rPr>
              <a:t>Standardised open APIs, like FIWARE, minimize vendor lock in effects.</a:t>
            </a:r>
            <a:endParaRPr lang="en-GB" sz="2400" b="1" i="0" strike="noStrike" cap="none">
              <a:solidFill>
                <a:srgbClr val="000000"/>
              </a:solidFill>
              <a:latin typeface="+mj-lt"/>
            </a:endParaRPr>
          </a:p>
          <a:p>
            <a:pPr marR="0"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defRPr/>
            </a:pPr>
            <a:endParaRPr lang="en-GB" sz="2000" b="0" i="0" u="none" strike="noStrike" cap="none">
              <a:solidFill>
                <a:srgbClr val="000000"/>
              </a:solidFill>
              <a:latin typeface="Texta Alt Boo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ONLYOFFICE/6.4.2.6</Application>
  <DocSecurity>0</DocSecurity>
  <PresentationFormat>Widescreen</PresentationFormat>
  <Paragraphs>0</Paragraphs>
  <Slides>22</Slides>
  <Notes>22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hakan.lundstrom@sensative.com</dc:creator>
  <cp:keywords/>
  <dc:description/>
  <dc:identifier/>
  <dc:language/>
  <cp:lastModifiedBy>Harold Linke</cp:lastModifiedBy>
  <cp:revision>5</cp:revision>
  <dcterms:created xsi:type="dcterms:W3CDTF">2018-12-19T08:12:24Z</dcterms:created>
  <dcterms:modified xsi:type="dcterms:W3CDTF">2022-01-30T11:01:14Z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0x01010063439D5678465B49A6BB9CF5CE2D9890</vt:lpwstr>
  </property>
  <property fmtid="{D5CDD505-2E9C-101B-9397-08002B2CF9AE}" pid="3" name="TaxKeyword">
    <vt:lpwstr/>
  </property>
  <property fmtid="{D5CDD505-2E9C-101B-9397-08002B2CF9AE}" pid="4" name="AuthorIds_UIVersion_2560">
    <vt:lpwstr>27</vt:lpwstr>
  </property>
</Properties>
</file>